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302" r:id="rId3"/>
    <p:sldId id="305" r:id="rId4"/>
    <p:sldId id="303" r:id="rId5"/>
    <p:sldId id="267" r:id="rId6"/>
    <p:sldId id="275" r:id="rId7"/>
    <p:sldId id="278" r:id="rId8"/>
    <p:sldId id="283" r:id="rId9"/>
    <p:sldId id="284" r:id="rId10"/>
    <p:sldId id="282" r:id="rId11"/>
    <p:sldId id="288" r:id="rId12"/>
    <p:sldId id="299" r:id="rId13"/>
    <p:sldId id="300" r:id="rId14"/>
    <p:sldId id="271" r:id="rId15"/>
    <p:sldId id="297" r:id="rId16"/>
    <p:sldId id="298" r:id="rId17"/>
    <p:sldId id="296" r:id="rId18"/>
    <p:sldId id="301" r:id="rId19"/>
    <p:sldId id="294" r:id="rId20"/>
    <p:sldId id="30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3DFE91-96A9-494D-A170-777F74C9FE52}"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A826D1-D368-4571-B44B-9B0C456C19B6}" type="slidenum">
              <a:rPr lang="en-US" smtClean="0"/>
              <a:t>‹#›</a:t>
            </a:fld>
            <a:endParaRPr lang="en-US"/>
          </a:p>
        </p:txBody>
      </p:sp>
    </p:spTree>
    <p:extLst>
      <p:ext uri="{BB962C8B-B14F-4D97-AF65-F5344CB8AC3E}">
        <p14:creationId xmlns:p14="http://schemas.microsoft.com/office/powerpoint/2010/main" val="288441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students can</a:t>
            </a:r>
            <a:r>
              <a:rPr lang="en-US" baseline="0" dirty="0" smtClean="0"/>
              <a:t> ask the question to their partners. It will be pair work. (Ask and answer question for developing speaking skill)</a:t>
            </a:r>
            <a:endParaRPr lang="en-US" dirty="0"/>
          </a:p>
        </p:txBody>
      </p:sp>
      <p:sp>
        <p:nvSpPr>
          <p:cNvPr id="4" name="Slide Number Placeholder 3"/>
          <p:cNvSpPr>
            <a:spLocks noGrp="1"/>
          </p:cNvSpPr>
          <p:nvPr>
            <p:ph type="sldNum" sz="quarter" idx="10"/>
          </p:nvPr>
        </p:nvSpPr>
        <p:spPr/>
        <p:txBody>
          <a:bodyPr/>
          <a:lstStyle/>
          <a:p>
            <a:fld id="{D7A826D1-D368-4571-B44B-9B0C456C19B6}" type="slidenum">
              <a:rPr lang="en-US" smtClean="0"/>
              <a:t>7</a:t>
            </a:fld>
            <a:endParaRPr lang="en-US"/>
          </a:p>
        </p:txBody>
      </p:sp>
    </p:spTree>
    <p:extLst>
      <p:ext uri="{BB962C8B-B14F-4D97-AF65-F5344CB8AC3E}">
        <p14:creationId xmlns:p14="http://schemas.microsoft.com/office/powerpoint/2010/main" val="135066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students can</a:t>
            </a:r>
            <a:r>
              <a:rPr lang="en-US" baseline="0" dirty="0" smtClean="0"/>
              <a:t> ask the question to their partners. It will be pair work. (Ask and answer question for developing speaking skill)</a:t>
            </a:r>
            <a:endParaRPr lang="en-US" dirty="0" smtClean="0"/>
          </a:p>
        </p:txBody>
      </p:sp>
      <p:sp>
        <p:nvSpPr>
          <p:cNvPr id="4" name="Slide Number Placeholder 3"/>
          <p:cNvSpPr>
            <a:spLocks noGrp="1"/>
          </p:cNvSpPr>
          <p:nvPr>
            <p:ph type="sldNum" sz="quarter" idx="10"/>
          </p:nvPr>
        </p:nvSpPr>
        <p:spPr/>
        <p:txBody>
          <a:bodyPr/>
          <a:lstStyle/>
          <a:p>
            <a:fld id="{D7A826D1-D368-4571-B44B-9B0C456C19B6}" type="slidenum">
              <a:rPr lang="en-US" smtClean="0"/>
              <a:t>8</a:t>
            </a:fld>
            <a:endParaRPr lang="en-US"/>
          </a:p>
        </p:txBody>
      </p:sp>
    </p:spTree>
    <p:extLst>
      <p:ext uri="{BB962C8B-B14F-4D97-AF65-F5344CB8AC3E}">
        <p14:creationId xmlns:p14="http://schemas.microsoft.com/office/powerpoint/2010/main" val="365248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students can</a:t>
            </a:r>
            <a:r>
              <a:rPr lang="en-US" baseline="0" dirty="0" smtClean="0"/>
              <a:t> ask the question to their partners. It will be pair work. (Ask and answer question for developing speaking skill)</a:t>
            </a:r>
            <a:endParaRPr lang="en-US" dirty="0" smtClean="0"/>
          </a:p>
        </p:txBody>
      </p:sp>
      <p:sp>
        <p:nvSpPr>
          <p:cNvPr id="4" name="Slide Number Placeholder 3"/>
          <p:cNvSpPr>
            <a:spLocks noGrp="1"/>
          </p:cNvSpPr>
          <p:nvPr>
            <p:ph type="sldNum" sz="quarter" idx="10"/>
          </p:nvPr>
        </p:nvSpPr>
        <p:spPr/>
        <p:txBody>
          <a:bodyPr/>
          <a:lstStyle/>
          <a:p>
            <a:fld id="{D7A826D1-D368-4571-B44B-9B0C456C19B6}" type="slidenum">
              <a:rPr lang="en-US" smtClean="0"/>
              <a:t>9</a:t>
            </a:fld>
            <a:endParaRPr lang="en-US"/>
          </a:p>
        </p:txBody>
      </p:sp>
    </p:spTree>
    <p:extLst>
      <p:ext uri="{BB962C8B-B14F-4D97-AF65-F5344CB8AC3E}">
        <p14:creationId xmlns:p14="http://schemas.microsoft.com/office/powerpoint/2010/main" val="134499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students can</a:t>
            </a:r>
            <a:r>
              <a:rPr lang="en-US" baseline="0" dirty="0" smtClean="0"/>
              <a:t> ask the question to their partners. It will be pair work. (Ask and answer question for developing speaking skill)</a:t>
            </a:r>
            <a:endParaRPr lang="en-US" dirty="0" smtClean="0"/>
          </a:p>
        </p:txBody>
      </p:sp>
      <p:sp>
        <p:nvSpPr>
          <p:cNvPr id="4" name="Slide Number Placeholder 3"/>
          <p:cNvSpPr>
            <a:spLocks noGrp="1"/>
          </p:cNvSpPr>
          <p:nvPr>
            <p:ph type="sldNum" sz="quarter" idx="10"/>
          </p:nvPr>
        </p:nvSpPr>
        <p:spPr/>
        <p:txBody>
          <a:bodyPr/>
          <a:lstStyle/>
          <a:p>
            <a:fld id="{D7A826D1-D368-4571-B44B-9B0C456C19B6}" type="slidenum">
              <a:rPr lang="en-US" smtClean="0"/>
              <a:t>10</a:t>
            </a:fld>
            <a:endParaRPr lang="en-US"/>
          </a:p>
        </p:txBody>
      </p:sp>
    </p:spTree>
    <p:extLst>
      <p:ext uri="{BB962C8B-B14F-4D97-AF65-F5344CB8AC3E}">
        <p14:creationId xmlns:p14="http://schemas.microsoft.com/office/powerpoint/2010/main" val="1606778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will be shown. The SS will be asked to pronounce the word. If it is needed teacher can help. Then  the picture and the sentence will be shown and asked to guess the meaning. After that the meaning will be shown. Then the teacher can ask the students to make a sentence of their own. In the same way, slide no. 7-11 can be conducted.</a:t>
            </a:r>
            <a:endParaRPr lang="en-US" dirty="0" smtClean="0"/>
          </a:p>
        </p:txBody>
      </p:sp>
      <p:sp>
        <p:nvSpPr>
          <p:cNvPr id="4" name="Slide Number Placeholder 3"/>
          <p:cNvSpPr>
            <a:spLocks noGrp="1"/>
          </p:cNvSpPr>
          <p:nvPr>
            <p:ph type="sldNum" sz="quarter" idx="10"/>
          </p:nvPr>
        </p:nvSpPr>
        <p:spPr/>
        <p:txBody>
          <a:bodyPr/>
          <a:lstStyle/>
          <a:p>
            <a:fld id="{D7A826D1-D368-4571-B44B-9B0C456C19B6}" type="slidenum">
              <a:rPr lang="en-US" smtClean="0"/>
              <a:t>11</a:t>
            </a:fld>
            <a:endParaRPr lang="en-US"/>
          </a:p>
        </p:txBody>
      </p:sp>
    </p:spTree>
    <p:extLst>
      <p:ext uri="{BB962C8B-B14F-4D97-AF65-F5344CB8AC3E}">
        <p14:creationId xmlns:p14="http://schemas.microsoft.com/office/powerpoint/2010/main" val="67277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gap fill activity.</a:t>
            </a:r>
            <a:endParaRPr lang="en-US" dirty="0"/>
          </a:p>
        </p:txBody>
      </p:sp>
      <p:sp>
        <p:nvSpPr>
          <p:cNvPr id="4" name="Slide Number Placeholder 3"/>
          <p:cNvSpPr>
            <a:spLocks noGrp="1"/>
          </p:cNvSpPr>
          <p:nvPr>
            <p:ph type="sldNum" sz="quarter" idx="10"/>
          </p:nvPr>
        </p:nvSpPr>
        <p:spPr/>
        <p:txBody>
          <a:bodyPr/>
          <a:lstStyle/>
          <a:p>
            <a:fld id="{D7A826D1-D368-4571-B44B-9B0C456C19B6}" type="slidenum">
              <a:rPr lang="en-US" smtClean="0"/>
              <a:t>14</a:t>
            </a:fld>
            <a:endParaRPr lang="en-US"/>
          </a:p>
        </p:txBody>
      </p:sp>
    </p:spTree>
    <p:extLst>
      <p:ext uri="{BB962C8B-B14F-4D97-AF65-F5344CB8AC3E}">
        <p14:creationId xmlns:p14="http://schemas.microsoft.com/office/powerpoint/2010/main" val="280422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students can</a:t>
            </a:r>
            <a:r>
              <a:rPr lang="en-US" baseline="0" dirty="0" smtClean="0"/>
              <a:t> ask and answer questions in pairs. Then the teacher can ask few pairs to come in front and act out.</a:t>
            </a:r>
            <a:endParaRPr lang="en-US" dirty="0"/>
          </a:p>
        </p:txBody>
      </p:sp>
      <p:sp>
        <p:nvSpPr>
          <p:cNvPr id="4" name="Slide Number Placeholder 3"/>
          <p:cNvSpPr>
            <a:spLocks noGrp="1"/>
          </p:cNvSpPr>
          <p:nvPr>
            <p:ph type="sldNum" sz="quarter" idx="10"/>
          </p:nvPr>
        </p:nvSpPr>
        <p:spPr/>
        <p:txBody>
          <a:bodyPr/>
          <a:lstStyle/>
          <a:p>
            <a:fld id="{D7A826D1-D368-4571-B44B-9B0C456C19B6}" type="slidenum">
              <a:rPr lang="en-US" smtClean="0"/>
              <a:t>15</a:t>
            </a:fld>
            <a:endParaRPr lang="en-US"/>
          </a:p>
        </p:txBody>
      </p:sp>
    </p:spTree>
    <p:extLst>
      <p:ext uri="{BB962C8B-B14F-4D97-AF65-F5344CB8AC3E}">
        <p14:creationId xmlns:p14="http://schemas.microsoft.com/office/powerpoint/2010/main" val="71020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pPr/>
              <a:t>6/24/2015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2133600"/>
            <a:ext cx="6705600" cy="156966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600" b="1" kern="0" noProof="0" dirty="0" smtClean="0">
                <a:ln w="1905"/>
                <a:solidFill>
                  <a:srgbClr val="CC0066"/>
                </a:solidFill>
                <a:effectLst>
                  <a:innerShdw blurRad="69850" dist="43180" dir="5400000">
                    <a:srgbClr val="000000">
                      <a:alpha val="65000"/>
                    </a:srgbClr>
                  </a:innerShdw>
                </a:effectLst>
                <a:latin typeface="Lucida Handwriting" pitchFamily="66" charset="0"/>
              </a:rPr>
              <a:t>Welcome</a:t>
            </a:r>
            <a:endParaRPr kumimoji="0" lang="en-US" sz="9600" b="1" i="0" u="none" strike="noStrike" kern="0" cap="none" spc="0" normalizeH="0" baseline="0" noProof="0" dirty="0">
              <a:ln w="1905"/>
              <a:solidFill>
                <a:srgbClr val="CC0066"/>
              </a:solidFill>
              <a:effectLst>
                <a:innerShdw blurRad="69850" dist="43180" dir="5400000">
                  <a:srgbClr val="000000">
                    <a:alpha val="65000"/>
                  </a:srgbClr>
                </a:innerShdw>
              </a:effectLst>
              <a:uLnTx/>
              <a:uFillTx/>
              <a:latin typeface="Lucida Handwriting" pitchFamily="66" charset="0"/>
            </a:endParaRPr>
          </a:p>
        </p:txBody>
      </p:sp>
    </p:spTree>
    <p:extLst>
      <p:ext uri="{BB962C8B-B14F-4D97-AF65-F5344CB8AC3E}">
        <p14:creationId xmlns:p14="http://schemas.microsoft.com/office/powerpoint/2010/main" val="2648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830" y="1752600"/>
            <a:ext cx="4675370" cy="112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901" y="2881746"/>
            <a:ext cx="4728299" cy="112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900" y="4010892"/>
            <a:ext cx="4728299" cy="112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24900" y="1752601"/>
            <a:ext cx="4728300" cy="33874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4345" y="939225"/>
            <a:ext cx="6858000" cy="584775"/>
          </a:xfrm>
          <a:prstGeom prst="rect">
            <a:avLst/>
          </a:prstGeom>
          <a:noFill/>
          <a:ln>
            <a:noFill/>
          </a:ln>
        </p:spPr>
        <p:txBody>
          <a:bodyPr wrap="square" rtlCol="0">
            <a:spAutoFit/>
          </a:bodyPr>
          <a:lstStyle/>
          <a:p>
            <a:pPr algn="ctr"/>
            <a:r>
              <a:rPr lang="en-US" sz="3200" b="1" dirty="0" smtClean="0"/>
              <a:t>What are people doing to her? </a:t>
            </a:r>
            <a:endParaRPr lang="en-US" sz="3200" b="1" dirty="0"/>
          </a:p>
        </p:txBody>
      </p:sp>
      <p:sp>
        <p:nvSpPr>
          <p:cNvPr id="8" name="Rectangle 7"/>
          <p:cNvSpPr/>
          <p:nvPr/>
        </p:nvSpPr>
        <p:spPr>
          <a:xfrm>
            <a:off x="685800" y="5334000"/>
            <a:ext cx="7391400" cy="905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People are giving her salaam.</a:t>
            </a:r>
            <a:endParaRPr lang="en-US" sz="3600" b="1" dirty="0">
              <a:solidFill>
                <a:schemeClr val="tx1"/>
              </a:solidFill>
            </a:endParaRPr>
          </a:p>
        </p:txBody>
      </p:sp>
      <p:sp>
        <p:nvSpPr>
          <p:cNvPr id="9" name="TextBox 8"/>
          <p:cNvSpPr txBox="1"/>
          <p:nvPr/>
        </p:nvSpPr>
        <p:spPr>
          <a:xfrm>
            <a:off x="824345" y="152400"/>
            <a:ext cx="6858000" cy="523220"/>
          </a:xfrm>
          <a:prstGeom prst="rect">
            <a:avLst/>
          </a:prstGeom>
          <a:noFill/>
          <a:ln>
            <a:noFill/>
          </a:ln>
        </p:spPr>
        <p:txBody>
          <a:bodyPr wrap="square" rtlCol="0">
            <a:spAutoFit/>
          </a:bodyPr>
          <a:lstStyle/>
          <a:p>
            <a:pPr algn="ctr"/>
            <a:r>
              <a:rPr lang="en-US" sz="2800" b="1" dirty="0" smtClean="0"/>
              <a:t>Ask your friend</a:t>
            </a:r>
            <a:r>
              <a:rPr lang="en-US" sz="2800" b="1" dirty="0"/>
              <a:t> </a:t>
            </a:r>
            <a:r>
              <a:rPr lang="en-US" sz="2800" b="1" dirty="0" smtClean="0"/>
              <a:t>the following question </a:t>
            </a:r>
            <a:endParaRPr lang="en-US" sz="2800" b="1" dirty="0"/>
          </a:p>
        </p:txBody>
      </p:sp>
    </p:spTree>
    <p:extLst>
      <p:ext uri="{BB962C8B-B14F-4D97-AF65-F5344CB8AC3E}">
        <p14:creationId xmlns:p14="http://schemas.microsoft.com/office/powerpoint/2010/main" val="228096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54044" y="43873"/>
            <a:ext cx="1981200" cy="596900"/>
          </a:xfrm>
          <a:prstGeom prst="rect">
            <a:avLst/>
          </a:prstGeom>
          <a:noFill/>
          <a:ln>
            <a:noFill/>
          </a:ln>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Vocabulary</a:t>
            </a:r>
            <a:endParaRPr lang="en-US" sz="3200" b="1" dirty="0">
              <a:solidFill>
                <a:srgbClr val="0070C0"/>
              </a:solidFill>
            </a:endParaRPr>
          </a:p>
        </p:txBody>
      </p:sp>
      <p:sp>
        <p:nvSpPr>
          <p:cNvPr id="3" name="TextBox 2"/>
          <p:cNvSpPr txBox="1"/>
          <p:nvPr/>
        </p:nvSpPr>
        <p:spPr>
          <a:xfrm>
            <a:off x="277091" y="179466"/>
            <a:ext cx="2667000" cy="646331"/>
          </a:xfrm>
          <a:prstGeom prst="rect">
            <a:avLst/>
          </a:prstGeom>
          <a:solidFill>
            <a:schemeClr val="tx2">
              <a:lumMod val="20000"/>
              <a:lumOff val="80000"/>
            </a:schemeClr>
          </a:solidFill>
          <a:ln>
            <a:solidFill>
              <a:schemeClr val="tx2">
                <a:lumMod val="50000"/>
              </a:schemeClr>
            </a:solidFill>
          </a:ln>
        </p:spPr>
        <p:txBody>
          <a:bodyPr wrap="square" rtlCol="0">
            <a:spAutoFit/>
          </a:bodyPr>
          <a:lstStyle/>
          <a:p>
            <a:pPr algn="ctr"/>
            <a:r>
              <a:rPr lang="en-US" sz="3600" b="1" dirty="0" smtClean="0"/>
              <a:t>Company</a:t>
            </a:r>
            <a:endParaRPr lang="en-US" sz="3600" b="1" dirty="0"/>
          </a:p>
        </p:txBody>
      </p:sp>
      <p:sp>
        <p:nvSpPr>
          <p:cNvPr id="6" name="Title 1"/>
          <p:cNvSpPr txBox="1">
            <a:spLocks/>
          </p:cNvSpPr>
          <p:nvPr/>
        </p:nvSpPr>
        <p:spPr>
          <a:xfrm>
            <a:off x="277091" y="1102591"/>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8" name="TextBox 7"/>
          <p:cNvSpPr txBox="1"/>
          <p:nvPr/>
        </p:nvSpPr>
        <p:spPr>
          <a:xfrm>
            <a:off x="2167299" y="1096085"/>
            <a:ext cx="5742709" cy="523220"/>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algn="ctr"/>
            <a:r>
              <a:rPr lang="en-US" sz="2800" dirty="0"/>
              <a:t>a commercial business.</a:t>
            </a:r>
          </a:p>
        </p:txBody>
      </p:sp>
      <p:sp>
        <p:nvSpPr>
          <p:cNvPr id="11" name="TextBox 10"/>
          <p:cNvSpPr txBox="1"/>
          <p:nvPr/>
        </p:nvSpPr>
        <p:spPr>
          <a:xfrm>
            <a:off x="596684" y="5410200"/>
            <a:ext cx="7785317" cy="1077218"/>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pPr algn="ctr"/>
            <a:r>
              <a:rPr lang="en-US" sz="3200" dirty="0" smtClean="0"/>
              <a:t>The Square is a renowned pharmaceutical </a:t>
            </a:r>
            <a:r>
              <a:rPr lang="en-US" sz="3200" b="1" dirty="0" smtClean="0"/>
              <a:t>company</a:t>
            </a:r>
            <a:r>
              <a:rPr lang="en-US" sz="3200" dirty="0" smtClean="0"/>
              <a:t> in Bangladesh.</a:t>
            </a:r>
            <a:endParaRPr lang="en-US" sz="32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795"/>
          <a:stretch/>
        </p:blipFill>
        <p:spPr>
          <a:xfrm>
            <a:off x="838200" y="2133600"/>
            <a:ext cx="7441952" cy="2921145"/>
          </a:xfrm>
          <a:prstGeom prst="rect">
            <a:avLst/>
          </a:prstGeom>
          <a:ln>
            <a:solidFill>
              <a:schemeClr val="tx1"/>
            </a:solidFill>
          </a:ln>
        </p:spPr>
      </p:pic>
      <p:sp>
        <p:nvSpPr>
          <p:cNvPr id="9" name="TextBox 8"/>
          <p:cNvSpPr txBox="1"/>
          <p:nvPr/>
        </p:nvSpPr>
        <p:spPr>
          <a:xfrm>
            <a:off x="304800" y="179465"/>
            <a:ext cx="2667000" cy="646331"/>
          </a:xfrm>
          <a:prstGeom prst="rect">
            <a:avLst/>
          </a:prstGeom>
          <a:solidFill>
            <a:schemeClr val="tx2">
              <a:lumMod val="20000"/>
              <a:lumOff val="80000"/>
            </a:schemeClr>
          </a:solidFill>
          <a:ln>
            <a:solidFill>
              <a:schemeClr val="tx2">
                <a:lumMod val="50000"/>
              </a:schemeClr>
            </a:solidFill>
          </a:ln>
        </p:spPr>
        <p:txBody>
          <a:bodyPr wrap="square" rtlCol="0">
            <a:spAutoFit/>
          </a:bodyPr>
          <a:lstStyle/>
          <a:p>
            <a:pPr algn="ctr"/>
            <a:r>
              <a:rPr lang="en-US" sz="3600" b="1" dirty="0" smtClean="0"/>
              <a:t>Vacant</a:t>
            </a:r>
            <a:endParaRPr lang="en-US" sz="3600" b="1" dirty="0"/>
          </a:p>
        </p:txBody>
      </p:sp>
      <p:pic>
        <p:nvPicPr>
          <p:cNvPr id="10"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19908" y="1343891"/>
            <a:ext cx="4918593" cy="4602594"/>
          </a:xfrm>
          <a:prstGeom prst="rect">
            <a:avLst/>
          </a:prstGeom>
        </p:spPr>
      </p:pic>
      <p:sp>
        <p:nvSpPr>
          <p:cNvPr id="12" name="TextBox 11"/>
          <p:cNvSpPr txBox="1"/>
          <p:nvPr/>
        </p:nvSpPr>
        <p:spPr>
          <a:xfrm>
            <a:off x="1042555" y="5334000"/>
            <a:ext cx="7339446" cy="584775"/>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pPr algn="ctr"/>
            <a:r>
              <a:rPr lang="en-US" sz="3200" b="1" dirty="0" smtClean="0"/>
              <a:t>There is nothing in the box. It is vacant.</a:t>
            </a:r>
            <a:endParaRPr lang="en-US" sz="3200" b="1" dirty="0"/>
          </a:p>
        </p:txBody>
      </p:sp>
      <p:sp>
        <p:nvSpPr>
          <p:cNvPr id="13" name="Title 1"/>
          <p:cNvSpPr txBox="1">
            <a:spLocks/>
          </p:cNvSpPr>
          <p:nvPr/>
        </p:nvSpPr>
        <p:spPr>
          <a:xfrm>
            <a:off x="304800" y="1117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14" name="TextBox 13"/>
          <p:cNvSpPr txBox="1"/>
          <p:nvPr/>
        </p:nvSpPr>
        <p:spPr>
          <a:xfrm>
            <a:off x="2299126" y="990600"/>
            <a:ext cx="5549474" cy="954107"/>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en-US" sz="2800" dirty="0"/>
              <a:t>having no fixtures, furniture, or inhabitants; empty</a:t>
            </a:r>
          </a:p>
        </p:txBody>
      </p:sp>
      <p:sp>
        <p:nvSpPr>
          <p:cNvPr id="15" name="TextBox 14"/>
          <p:cNvSpPr txBox="1"/>
          <p:nvPr/>
        </p:nvSpPr>
        <p:spPr>
          <a:xfrm>
            <a:off x="304800" y="191869"/>
            <a:ext cx="2667000" cy="646331"/>
          </a:xfrm>
          <a:prstGeom prst="rect">
            <a:avLst/>
          </a:prstGeom>
          <a:solidFill>
            <a:schemeClr val="tx2">
              <a:lumMod val="20000"/>
              <a:lumOff val="80000"/>
            </a:schemeClr>
          </a:solidFill>
          <a:ln>
            <a:solidFill>
              <a:schemeClr val="tx2">
                <a:lumMod val="50000"/>
              </a:schemeClr>
            </a:solidFill>
          </a:ln>
        </p:spPr>
        <p:txBody>
          <a:bodyPr wrap="square" rtlCol="0">
            <a:spAutoFit/>
          </a:bodyPr>
          <a:lstStyle/>
          <a:p>
            <a:pPr algn="ctr"/>
            <a:r>
              <a:rPr lang="en-US" sz="3600" b="1" dirty="0" smtClean="0"/>
              <a:t>Corridor</a:t>
            </a:r>
            <a:endParaRPr lang="en-US" sz="3600" b="1" dirty="0"/>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3538" b="4081"/>
          <a:stretch/>
        </p:blipFill>
        <p:spPr>
          <a:xfrm>
            <a:off x="2362201" y="1981201"/>
            <a:ext cx="4724400" cy="3523342"/>
          </a:xfrm>
          <a:prstGeom prst="rect">
            <a:avLst/>
          </a:prstGeom>
        </p:spPr>
      </p:pic>
      <p:sp>
        <p:nvSpPr>
          <p:cNvPr id="18" name="TextBox 17"/>
          <p:cNvSpPr txBox="1"/>
          <p:nvPr/>
        </p:nvSpPr>
        <p:spPr>
          <a:xfrm>
            <a:off x="914400" y="5570932"/>
            <a:ext cx="7720446" cy="1077218"/>
          </a:xfrm>
          <a:prstGeom prst="rect">
            <a:avLst/>
          </a:prstGeom>
          <a:solidFill>
            <a:schemeClr val="accent3">
              <a:lumMod val="60000"/>
              <a:lumOff val="40000"/>
            </a:schemeClr>
          </a:solidFill>
          <a:ln>
            <a:solidFill>
              <a:schemeClr val="tx1"/>
            </a:solidFill>
          </a:ln>
        </p:spPr>
        <p:txBody>
          <a:bodyPr wrap="square" rtlCol="0">
            <a:spAutoFit/>
          </a:bodyPr>
          <a:lstStyle/>
          <a:p>
            <a:r>
              <a:rPr lang="en-US" sz="3200" dirty="0" smtClean="0"/>
              <a:t>The classes are going on. There is nobody in the </a:t>
            </a:r>
            <a:r>
              <a:rPr lang="en-US" sz="3200" b="1" dirty="0" smtClean="0">
                <a:solidFill>
                  <a:srgbClr val="002060"/>
                </a:solidFill>
              </a:rPr>
              <a:t>corridor</a:t>
            </a:r>
            <a:r>
              <a:rPr lang="en-US" sz="3200" b="1" dirty="0" smtClean="0"/>
              <a:t>.</a:t>
            </a:r>
            <a:endParaRPr lang="en-US" sz="3200" b="1" dirty="0"/>
          </a:p>
        </p:txBody>
      </p:sp>
      <p:sp>
        <p:nvSpPr>
          <p:cNvPr id="19" name="Title 1"/>
          <p:cNvSpPr txBox="1">
            <a:spLocks/>
          </p:cNvSpPr>
          <p:nvPr/>
        </p:nvSpPr>
        <p:spPr>
          <a:xfrm>
            <a:off x="228600" y="1117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20" name="TextBox 19"/>
          <p:cNvSpPr txBox="1"/>
          <p:nvPr/>
        </p:nvSpPr>
        <p:spPr>
          <a:xfrm>
            <a:off x="2209800" y="894320"/>
            <a:ext cx="5549474" cy="954107"/>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en-US" sz="2800" dirty="0"/>
              <a:t>a long passage in a building from which doors lead into rooms</a:t>
            </a:r>
          </a:p>
        </p:txBody>
      </p:sp>
      <p:sp>
        <p:nvSpPr>
          <p:cNvPr id="21" name="TextBox 20"/>
          <p:cNvSpPr txBox="1"/>
          <p:nvPr/>
        </p:nvSpPr>
        <p:spPr>
          <a:xfrm>
            <a:off x="304800" y="191869"/>
            <a:ext cx="2667000" cy="646331"/>
          </a:xfrm>
          <a:prstGeom prst="rect">
            <a:avLst/>
          </a:prstGeom>
          <a:solidFill>
            <a:schemeClr val="tx2">
              <a:lumMod val="20000"/>
              <a:lumOff val="80000"/>
            </a:schemeClr>
          </a:solidFill>
          <a:ln>
            <a:solidFill>
              <a:schemeClr val="tx2">
                <a:lumMod val="50000"/>
              </a:schemeClr>
            </a:solidFill>
          </a:ln>
        </p:spPr>
        <p:txBody>
          <a:bodyPr wrap="square" rtlCol="0">
            <a:spAutoFit/>
          </a:bodyPr>
          <a:lstStyle/>
          <a:p>
            <a:pPr algn="ctr"/>
            <a:r>
              <a:rPr lang="en-US" sz="3600" b="1" dirty="0" smtClean="0"/>
              <a:t>Demonstrate</a:t>
            </a:r>
            <a:endParaRPr lang="en-US" sz="3600" b="1" dirty="0"/>
          </a:p>
        </p:txBody>
      </p:sp>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t="3837" b="16989"/>
          <a:stretch/>
        </p:blipFill>
        <p:spPr>
          <a:xfrm>
            <a:off x="1432452" y="1752600"/>
            <a:ext cx="6673012" cy="3962400"/>
          </a:xfrm>
          <a:prstGeom prst="rect">
            <a:avLst/>
          </a:prstGeom>
          <a:ln>
            <a:solidFill>
              <a:schemeClr val="tx1"/>
            </a:solidFill>
          </a:ln>
        </p:spPr>
      </p:pic>
      <p:sp>
        <p:nvSpPr>
          <p:cNvPr id="23" name="TextBox 22"/>
          <p:cNvSpPr txBox="1"/>
          <p:nvPr/>
        </p:nvSpPr>
        <p:spPr>
          <a:xfrm>
            <a:off x="457200" y="5867400"/>
            <a:ext cx="8401844" cy="584775"/>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pPr algn="ctr"/>
            <a:r>
              <a:rPr lang="en-US" sz="3200" dirty="0" smtClean="0"/>
              <a:t>The girl is </a:t>
            </a:r>
            <a:r>
              <a:rPr lang="en-US" sz="3200" b="1" dirty="0" smtClean="0">
                <a:solidFill>
                  <a:srgbClr val="002060"/>
                </a:solidFill>
              </a:rPr>
              <a:t>demonstrating</a:t>
            </a:r>
            <a:r>
              <a:rPr lang="en-US" sz="3200" dirty="0" smtClean="0"/>
              <a:t> how a mouse works.</a:t>
            </a:r>
            <a:endParaRPr lang="en-US" sz="3200" dirty="0"/>
          </a:p>
        </p:txBody>
      </p:sp>
      <p:sp>
        <p:nvSpPr>
          <p:cNvPr id="24" name="Title 1"/>
          <p:cNvSpPr txBox="1">
            <a:spLocks/>
          </p:cNvSpPr>
          <p:nvPr/>
        </p:nvSpPr>
        <p:spPr>
          <a:xfrm>
            <a:off x="228600" y="1117600"/>
            <a:ext cx="1530927" cy="482600"/>
          </a:xfrm>
          <a:prstGeom prst="rect">
            <a:avLst/>
          </a:prstGeom>
          <a:solidFill>
            <a:schemeClr val="accent3">
              <a:lumMod val="20000"/>
              <a:lumOff val="80000"/>
            </a:schemeClr>
          </a:solidFill>
          <a:ln>
            <a:solidFill>
              <a:schemeClr val="tx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25" name="TextBox 24"/>
          <p:cNvSpPr txBox="1"/>
          <p:nvPr/>
        </p:nvSpPr>
        <p:spPr>
          <a:xfrm>
            <a:off x="1918126" y="1061971"/>
            <a:ext cx="6844874" cy="523220"/>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en-US" sz="2800" dirty="0" smtClean="0"/>
              <a:t>show (</a:t>
            </a:r>
            <a:r>
              <a:rPr lang="en-US" sz="2800" dirty="0"/>
              <a:t>something) clearly </a:t>
            </a:r>
            <a:r>
              <a:rPr lang="en-US" sz="2800" dirty="0" smtClean="0"/>
              <a:t>by </a:t>
            </a:r>
            <a:r>
              <a:rPr lang="en-US" sz="2800" dirty="0"/>
              <a:t>giving </a:t>
            </a:r>
            <a:r>
              <a:rPr lang="en-US" sz="2800" dirty="0" smtClean="0"/>
              <a:t>evidence</a:t>
            </a:r>
            <a:r>
              <a:rPr lang="en-US" sz="2800" dirty="0"/>
              <a:t>.</a:t>
            </a:r>
          </a:p>
        </p:txBody>
      </p:sp>
      <p:sp>
        <p:nvSpPr>
          <p:cNvPr id="26" name="TextBox 25"/>
          <p:cNvSpPr txBox="1"/>
          <p:nvPr/>
        </p:nvSpPr>
        <p:spPr>
          <a:xfrm>
            <a:off x="304800" y="191869"/>
            <a:ext cx="2667000" cy="646331"/>
          </a:xfrm>
          <a:prstGeom prst="rect">
            <a:avLst/>
          </a:prstGeom>
          <a:solidFill>
            <a:schemeClr val="tx2">
              <a:lumMod val="20000"/>
              <a:lumOff val="80000"/>
            </a:schemeClr>
          </a:solidFill>
          <a:ln>
            <a:solidFill>
              <a:schemeClr val="tx2">
                <a:lumMod val="50000"/>
              </a:schemeClr>
            </a:solidFill>
          </a:ln>
        </p:spPr>
        <p:txBody>
          <a:bodyPr wrap="square" rtlCol="0">
            <a:spAutoFit/>
          </a:bodyPr>
          <a:lstStyle/>
          <a:p>
            <a:pPr algn="ctr"/>
            <a:r>
              <a:rPr lang="en-US" sz="3600" b="1" dirty="0" smtClean="0"/>
              <a:t>Inspire</a:t>
            </a:r>
            <a:endParaRPr lang="en-US" sz="3600" b="1" dirty="0"/>
          </a:p>
        </p:txBody>
      </p:sp>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t="9091"/>
          <a:stretch/>
        </p:blipFill>
        <p:spPr>
          <a:xfrm>
            <a:off x="2126673" y="1877449"/>
            <a:ext cx="5628409" cy="3837551"/>
          </a:xfrm>
          <a:prstGeom prst="rect">
            <a:avLst/>
          </a:prstGeom>
          <a:ln>
            <a:solidFill>
              <a:schemeClr val="tx1"/>
            </a:solidFill>
          </a:ln>
        </p:spPr>
      </p:pic>
      <p:sp>
        <p:nvSpPr>
          <p:cNvPr id="28" name="TextBox 27"/>
          <p:cNvSpPr txBox="1"/>
          <p:nvPr/>
        </p:nvSpPr>
        <p:spPr>
          <a:xfrm>
            <a:off x="457200" y="5751493"/>
            <a:ext cx="8401844" cy="954107"/>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en-US" sz="2800" dirty="0" smtClean="0"/>
              <a:t>The teacher is helping  students to make garden. Thus she </a:t>
            </a:r>
            <a:r>
              <a:rPr lang="en-US" sz="2800" b="1" dirty="0" smtClean="0">
                <a:solidFill>
                  <a:srgbClr val="002060"/>
                </a:solidFill>
              </a:rPr>
              <a:t>inspires</a:t>
            </a:r>
            <a:r>
              <a:rPr lang="en-US" sz="2800" dirty="0" smtClean="0"/>
              <a:t> students to do good work.</a:t>
            </a:r>
            <a:endParaRPr lang="en-US" sz="2800" dirty="0"/>
          </a:p>
        </p:txBody>
      </p:sp>
      <p:sp>
        <p:nvSpPr>
          <p:cNvPr id="31" name="Title 1"/>
          <p:cNvSpPr txBox="1">
            <a:spLocks/>
          </p:cNvSpPr>
          <p:nvPr/>
        </p:nvSpPr>
        <p:spPr>
          <a:xfrm>
            <a:off x="228600" y="1117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32" name="TextBox 31"/>
          <p:cNvSpPr txBox="1"/>
          <p:nvPr/>
        </p:nvSpPr>
        <p:spPr>
          <a:xfrm>
            <a:off x="1808018" y="874693"/>
            <a:ext cx="7134153" cy="954107"/>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en-US" sz="2800" dirty="0"/>
              <a:t>fill (someone) with the </a:t>
            </a:r>
            <a:r>
              <a:rPr lang="en-US" sz="2800" dirty="0" smtClean="0"/>
              <a:t>ability </a:t>
            </a:r>
            <a:r>
              <a:rPr lang="en-US" sz="2800" dirty="0"/>
              <a:t>to do or feel </a:t>
            </a:r>
            <a:r>
              <a:rPr lang="en-US" sz="2800" dirty="0" smtClean="0"/>
              <a:t>something good; encourage</a:t>
            </a:r>
            <a:endParaRPr lang="en-US" sz="2800" dirty="0"/>
          </a:p>
        </p:txBody>
      </p:sp>
      <p:sp>
        <p:nvSpPr>
          <p:cNvPr id="33" name="TextBox 32"/>
          <p:cNvSpPr txBox="1"/>
          <p:nvPr/>
        </p:nvSpPr>
        <p:spPr>
          <a:xfrm>
            <a:off x="304800" y="191869"/>
            <a:ext cx="2667000" cy="646331"/>
          </a:xfrm>
          <a:prstGeom prst="rect">
            <a:avLst/>
          </a:prstGeom>
          <a:solidFill>
            <a:schemeClr val="tx2">
              <a:lumMod val="20000"/>
              <a:lumOff val="80000"/>
            </a:schemeClr>
          </a:solidFill>
          <a:ln>
            <a:solidFill>
              <a:schemeClr val="tx2">
                <a:lumMod val="50000"/>
              </a:schemeClr>
            </a:solidFill>
          </a:ln>
        </p:spPr>
        <p:txBody>
          <a:bodyPr wrap="square" rtlCol="0">
            <a:spAutoFit/>
          </a:bodyPr>
          <a:lstStyle/>
          <a:p>
            <a:pPr algn="ctr"/>
            <a:r>
              <a:rPr lang="en-US" sz="3600" b="1" dirty="0" smtClean="0"/>
              <a:t>In-laws</a:t>
            </a:r>
            <a:endParaRPr lang="en-US" sz="3600" b="1" dirty="0"/>
          </a:p>
        </p:txBody>
      </p:sp>
      <p:pic>
        <p:nvPicPr>
          <p:cNvPr id="34" name="Picture 33"/>
          <p:cNvPicPr>
            <a:picLocks noChangeAspect="1"/>
          </p:cNvPicPr>
          <p:nvPr/>
        </p:nvPicPr>
        <p:blipFill rotWithShape="1">
          <a:blip r:embed="rId8">
            <a:extLst>
              <a:ext uri="{28A0092B-C50C-407E-A947-70E740481C1C}">
                <a14:useLocalDpi xmlns:a14="http://schemas.microsoft.com/office/drawing/2010/main" val="0"/>
              </a:ext>
            </a:extLst>
          </a:blip>
          <a:srcRect l="10880" r="17149"/>
          <a:stretch/>
        </p:blipFill>
        <p:spPr>
          <a:xfrm>
            <a:off x="1534391" y="1905000"/>
            <a:ext cx="2791692" cy="3792467"/>
          </a:xfrm>
          <a:prstGeom prst="rect">
            <a:avLst/>
          </a:prstGeom>
          <a:ln>
            <a:solidFill>
              <a:schemeClr val="tx1"/>
            </a:solidFill>
          </a:ln>
        </p:spPr>
      </p:pic>
      <p:pic>
        <p:nvPicPr>
          <p:cNvPr id="35" name="Picture 34"/>
          <p:cNvPicPr>
            <a:picLocks noChangeAspect="1"/>
          </p:cNvPicPr>
          <p:nvPr/>
        </p:nvPicPr>
        <p:blipFill rotWithShape="1">
          <a:blip r:embed="rId9">
            <a:extLst>
              <a:ext uri="{28A0092B-C50C-407E-A947-70E740481C1C}">
                <a14:useLocalDpi xmlns:a14="http://schemas.microsoft.com/office/drawing/2010/main" val="0"/>
              </a:ext>
            </a:extLst>
          </a:blip>
          <a:srcRect l="13633" r="6888"/>
          <a:stretch/>
        </p:blipFill>
        <p:spPr>
          <a:xfrm>
            <a:off x="4876800" y="1919961"/>
            <a:ext cx="3311237" cy="3762543"/>
          </a:xfrm>
          <a:prstGeom prst="rect">
            <a:avLst/>
          </a:prstGeom>
          <a:ln>
            <a:solidFill>
              <a:schemeClr val="tx1"/>
            </a:solidFill>
          </a:ln>
        </p:spPr>
      </p:pic>
      <p:sp>
        <p:nvSpPr>
          <p:cNvPr id="36" name="TextBox 35"/>
          <p:cNvSpPr txBox="1"/>
          <p:nvPr/>
        </p:nvSpPr>
        <p:spPr>
          <a:xfrm>
            <a:off x="457200" y="5892225"/>
            <a:ext cx="8401844" cy="584775"/>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algn="ctr"/>
            <a:r>
              <a:rPr lang="en-US" sz="3200" dirty="0" smtClean="0"/>
              <a:t>Indira Gandhi is mother- </a:t>
            </a:r>
            <a:r>
              <a:rPr lang="en-US" sz="3200" b="1" dirty="0" smtClean="0"/>
              <a:t>in-law</a:t>
            </a:r>
            <a:r>
              <a:rPr lang="en-US" sz="3200" dirty="0" smtClean="0"/>
              <a:t> of Sonia Gandhi .</a:t>
            </a:r>
            <a:endParaRPr lang="en-US" sz="3200" dirty="0"/>
          </a:p>
        </p:txBody>
      </p:sp>
      <p:sp>
        <p:nvSpPr>
          <p:cNvPr id="37" name="Title 1"/>
          <p:cNvSpPr txBox="1">
            <a:spLocks/>
          </p:cNvSpPr>
          <p:nvPr/>
        </p:nvSpPr>
        <p:spPr>
          <a:xfrm>
            <a:off x="228600" y="1117600"/>
            <a:ext cx="1530927" cy="482600"/>
          </a:xfrm>
          <a:prstGeom prst="rect">
            <a:avLst/>
          </a:prstGeom>
          <a:solidFill>
            <a:schemeClr val="accent3">
              <a:lumMod val="20000"/>
              <a:lumOff val="80000"/>
            </a:schemeClr>
          </a:solidFill>
          <a:ln>
            <a:solidFill>
              <a:schemeClr val="accent3">
                <a:lumMod val="50000"/>
              </a:schemeClr>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smtClean="0">
                <a:solidFill>
                  <a:srgbClr val="00B050"/>
                </a:solidFill>
              </a:rPr>
              <a:t>Meaning</a:t>
            </a:r>
            <a:endParaRPr lang="en-US" sz="2800" b="1" i="1" dirty="0">
              <a:solidFill>
                <a:srgbClr val="00B050"/>
              </a:solidFill>
            </a:endParaRPr>
          </a:p>
        </p:txBody>
      </p:sp>
      <p:sp>
        <p:nvSpPr>
          <p:cNvPr id="38" name="TextBox 37"/>
          <p:cNvSpPr txBox="1"/>
          <p:nvPr/>
        </p:nvSpPr>
        <p:spPr>
          <a:xfrm>
            <a:off x="2590801" y="1076980"/>
            <a:ext cx="5181600" cy="523220"/>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pPr algn="ctr"/>
            <a:r>
              <a:rPr lang="en-US" sz="2800" dirty="0" smtClean="0"/>
              <a:t> relatives </a:t>
            </a:r>
            <a:r>
              <a:rPr lang="en-US" sz="2800" dirty="0"/>
              <a:t>by marriage.</a:t>
            </a:r>
          </a:p>
        </p:txBody>
      </p:sp>
    </p:spTree>
    <p:extLst>
      <p:ext uri="{BB962C8B-B14F-4D97-AF65-F5344CB8AC3E}">
        <p14:creationId xmlns:p14="http://schemas.microsoft.com/office/powerpoint/2010/main" val="150241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par>
                          <p:cTn id="61" fill="hold">
                            <p:stCondLst>
                              <p:cond delay="500"/>
                            </p:stCondLst>
                            <p:childTnLst>
                              <p:par>
                                <p:cTn id="62" presetID="25"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7" dur="1000" fill="hold"/>
                                        <p:tgtEl>
                                          <p:spTgt spid="12"/>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9"/>
                                        </p:tgtEl>
                                      </p:cBhvr>
                                    </p:animEffect>
                                    <p:set>
                                      <p:cBhvr>
                                        <p:cTn id="85" dur="1" fill="hold">
                                          <p:stCondLst>
                                            <p:cond delay="499"/>
                                          </p:stCondLst>
                                        </p:cTn>
                                        <p:tgtEl>
                                          <p:spTgt spid="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0"/>
                                        </p:tgtEl>
                                      </p:cBhvr>
                                    </p:animEffect>
                                    <p:set>
                                      <p:cBhvr>
                                        <p:cTn id="88" dur="1" fill="hold">
                                          <p:stCondLst>
                                            <p:cond delay="499"/>
                                          </p:stCondLst>
                                        </p:cTn>
                                        <p:tgtEl>
                                          <p:spTgt spid="10"/>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13"/>
                                        </p:tgtEl>
                                      </p:cBhvr>
                                    </p:animEffect>
                                    <p:set>
                                      <p:cBhvr>
                                        <p:cTn id="94" dur="1" fill="hold">
                                          <p:stCondLst>
                                            <p:cond delay="499"/>
                                          </p:stCondLst>
                                        </p:cTn>
                                        <p:tgtEl>
                                          <p:spTgt spid="13"/>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4"/>
                                        </p:tgtEl>
                                      </p:cBhvr>
                                    </p:animEffect>
                                    <p:set>
                                      <p:cBhvr>
                                        <p:cTn id="97" dur="1" fill="hold">
                                          <p:stCondLst>
                                            <p:cond delay="499"/>
                                          </p:stCondLst>
                                        </p:cTn>
                                        <p:tgtEl>
                                          <p:spTgt spid="14"/>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childTnLst>
                                </p:cTn>
                              </p:par>
                            </p:childTnLst>
                          </p:cTn>
                        </p:par>
                        <p:par>
                          <p:cTn id="107" fill="hold">
                            <p:stCondLst>
                              <p:cond delay="500"/>
                            </p:stCondLst>
                            <p:childTnLst>
                              <p:par>
                                <p:cTn id="108" presetID="25" presetClass="entr" presetSubtype="0" fill="hold" grpId="0" nodeType="afterEffect">
                                  <p:stCondLst>
                                    <p:cond delay="0"/>
                                  </p:stCondLst>
                                  <p:childTnLst>
                                    <p:set>
                                      <p:cBhvr>
                                        <p:cTn id="109" dur="1" fill="hold">
                                          <p:stCondLst>
                                            <p:cond delay="0"/>
                                          </p:stCondLst>
                                        </p:cTn>
                                        <p:tgtEl>
                                          <p:spTgt spid="18"/>
                                        </p:tgtEl>
                                        <p:attrNameLst>
                                          <p:attrName>style.visibility</p:attrName>
                                        </p:attrNameLst>
                                      </p:cBhvr>
                                      <p:to>
                                        <p:strVal val="visible"/>
                                      </p:to>
                                    </p:set>
                                    <p:anim calcmode="lin" valueType="num">
                                      <p:cBhvr>
                                        <p:cTn id="110"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11"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12"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13" dur="1000" fill="hold"/>
                                        <p:tgtEl>
                                          <p:spTgt spid="18"/>
                                        </p:tgtEl>
                                        <p:attrNameLst>
                                          <p:attrName>ppt_h</p:attrName>
                                        </p:attrNameLst>
                                      </p:cBhvr>
                                      <p:tavLst>
                                        <p:tav tm="0">
                                          <p:val>
                                            <p:strVal val="#ppt_h"/>
                                          </p:val>
                                        </p:tav>
                                        <p:tav tm="100000">
                                          <p:val>
                                            <p:strVal val="#ppt_h"/>
                                          </p:val>
                                        </p:tav>
                                      </p:tavLst>
                                    </p:anim>
                                    <p:anim calcmode="lin" valueType="num">
                                      <p:cBhvr>
                                        <p:cTn id="114"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15"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16"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17" dur="1000" decel="50000">
                                          <p:stCondLst>
                                            <p:cond delay="0"/>
                                          </p:stCondLst>
                                        </p:cTn>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500"/>
                                        <p:tgtEl>
                                          <p:spTgt spid="19"/>
                                        </p:tgtEl>
                                      </p:cBhvr>
                                    </p:animEffect>
                                  </p:childTnLst>
                                </p:cTn>
                              </p:par>
                            </p:childTnLst>
                          </p:cTn>
                        </p:par>
                        <p:par>
                          <p:cTn id="123" fill="hold">
                            <p:stCondLst>
                              <p:cond delay="500"/>
                            </p:stCondLst>
                            <p:childTnLst>
                              <p:par>
                                <p:cTn id="124" presetID="10" presetClass="entr" presetSubtype="0" fill="hold" grpId="0" nodeType="after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500"/>
                                        <p:tgtEl>
                                          <p:spTgt spid="20"/>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1" nodeType="clickEffect">
                                  <p:stCondLst>
                                    <p:cond delay="0"/>
                                  </p:stCondLst>
                                  <p:childTnLst>
                                    <p:animEffect transition="out" filter="fade">
                                      <p:cBhvr>
                                        <p:cTn id="130" dur="500"/>
                                        <p:tgtEl>
                                          <p:spTgt spid="15"/>
                                        </p:tgtEl>
                                      </p:cBhvr>
                                    </p:animEffect>
                                    <p:set>
                                      <p:cBhvr>
                                        <p:cTn id="131" dur="1" fill="hold">
                                          <p:stCondLst>
                                            <p:cond delay="499"/>
                                          </p:stCondLst>
                                        </p:cTn>
                                        <p:tgtEl>
                                          <p:spTgt spid="15"/>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6"/>
                                        </p:tgtEl>
                                      </p:cBhvr>
                                    </p:animEffect>
                                    <p:set>
                                      <p:cBhvr>
                                        <p:cTn id="134" dur="1" fill="hold">
                                          <p:stCondLst>
                                            <p:cond delay="499"/>
                                          </p:stCondLst>
                                        </p:cTn>
                                        <p:tgtEl>
                                          <p:spTgt spid="16"/>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8"/>
                                        </p:tgtEl>
                                      </p:cBhvr>
                                    </p:animEffect>
                                    <p:set>
                                      <p:cBhvr>
                                        <p:cTn id="137" dur="1" fill="hold">
                                          <p:stCondLst>
                                            <p:cond delay="499"/>
                                          </p:stCondLst>
                                        </p:cTn>
                                        <p:tgtEl>
                                          <p:spTgt spid="18"/>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9"/>
                                        </p:tgtEl>
                                      </p:cBhvr>
                                    </p:animEffect>
                                    <p:set>
                                      <p:cBhvr>
                                        <p:cTn id="140" dur="1" fill="hold">
                                          <p:stCondLst>
                                            <p:cond delay="499"/>
                                          </p:stCondLst>
                                        </p:cTn>
                                        <p:tgtEl>
                                          <p:spTgt spid="19"/>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20"/>
                                        </p:tgtEl>
                                      </p:cBhvr>
                                    </p:animEffect>
                                    <p:set>
                                      <p:cBhvr>
                                        <p:cTn id="143" dur="1" fill="hold">
                                          <p:stCondLst>
                                            <p:cond delay="499"/>
                                          </p:stCondLst>
                                        </p:cTn>
                                        <p:tgtEl>
                                          <p:spTgt spid="20"/>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21"/>
                                        </p:tgtEl>
                                        <p:attrNameLst>
                                          <p:attrName>style.visibility</p:attrName>
                                        </p:attrNameLst>
                                      </p:cBhvr>
                                      <p:to>
                                        <p:strVal val="visible"/>
                                      </p:to>
                                    </p:set>
                                    <p:animEffect transition="in" filter="fade">
                                      <p:cBhvr>
                                        <p:cTn id="147" dur="500"/>
                                        <p:tgtEl>
                                          <p:spTgt spid="21"/>
                                        </p:tgtEl>
                                      </p:cBhvr>
                                    </p:animEffect>
                                  </p:childTnLst>
                                </p:cTn>
                              </p:par>
                            </p:childTnLst>
                          </p:cTn>
                        </p:par>
                      </p:childTnLst>
                    </p:cTn>
                  </p:par>
                  <p:par>
                    <p:cTn id="148" fill="hold">
                      <p:stCondLst>
                        <p:cond delay="indefinite"/>
                      </p:stCondLst>
                      <p:childTnLst>
                        <p:par>
                          <p:cTn id="149" fill="hold">
                            <p:stCondLst>
                              <p:cond delay="0"/>
                            </p:stCondLst>
                            <p:childTnLst>
                              <p:par>
                                <p:cTn id="150" presetID="25" presetClass="entr" presetSubtype="0" fill="hold" nodeType="clickEffect">
                                  <p:stCondLst>
                                    <p:cond delay="0"/>
                                  </p:stCondLst>
                                  <p:childTnLst>
                                    <p:set>
                                      <p:cBhvr>
                                        <p:cTn id="151" dur="1" fill="hold">
                                          <p:stCondLst>
                                            <p:cond delay="0"/>
                                          </p:stCondLst>
                                        </p:cTn>
                                        <p:tgtEl>
                                          <p:spTgt spid="22"/>
                                        </p:tgtEl>
                                        <p:attrNameLst>
                                          <p:attrName>style.visibility</p:attrName>
                                        </p:attrNameLst>
                                      </p:cBhvr>
                                      <p:to>
                                        <p:strVal val="visible"/>
                                      </p:to>
                                    </p:set>
                                    <p:anim calcmode="lin" valueType="num">
                                      <p:cBhvr>
                                        <p:cTn id="152"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53"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54"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55" dur="1000" fill="hold"/>
                                        <p:tgtEl>
                                          <p:spTgt spid="22"/>
                                        </p:tgtEl>
                                        <p:attrNameLst>
                                          <p:attrName>ppt_h</p:attrName>
                                        </p:attrNameLst>
                                      </p:cBhvr>
                                      <p:tavLst>
                                        <p:tav tm="0">
                                          <p:val>
                                            <p:strVal val="#ppt_h"/>
                                          </p:val>
                                        </p:tav>
                                        <p:tav tm="100000">
                                          <p:val>
                                            <p:strVal val="#ppt_h"/>
                                          </p:val>
                                        </p:tav>
                                      </p:tavLst>
                                    </p:anim>
                                    <p:anim calcmode="lin" valueType="num">
                                      <p:cBhvr>
                                        <p:cTn id="156"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57"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58"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59" dur="1000" decel="50000">
                                          <p:stCondLst>
                                            <p:cond delay="0"/>
                                          </p:stCondLst>
                                        </p:cTn>
                                        <p:tgtEl>
                                          <p:spTgt spid="22"/>
                                        </p:tgtEl>
                                      </p:cBhvr>
                                    </p:animEffect>
                                  </p:childTnLst>
                                </p:cTn>
                              </p:par>
                            </p:childTnLst>
                          </p:cTn>
                        </p:par>
                        <p:par>
                          <p:cTn id="160" fill="hold">
                            <p:stCondLst>
                              <p:cond delay="1000"/>
                            </p:stCondLst>
                            <p:childTnLst>
                              <p:par>
                                <p:cTn id="161" presetID="25" presetClass="entr" presetSubtype="0" fill="hold" grpId="0" nodeType="afterEffect">
                                  <p:stCondLst>
                                    <p:cond delay="0"/>
                                  </p:stCondLst>
                                  <p:childTnLst>
                                    <p:set>
                                      <p:cBhvr>
                                        <p:cTn id="162" dur="1" fill="hold">
                                          <p:stCondLst>
                                            <p:cond delay="0"/>
                                          </p:stCondLst>
                                        </p:cTn>
                                        <p:tgtEl>
                                          <p:spTgt spid="23"/>
                                        </p:tgtEl>
                                        <p:attrNameLst>
                                          <p:attrName>style.visibility</p:attrName>
                                        </p:attrNameLst>
                                      </p:cBhvr>
                                      <p:to>
                                        <p:strVal val="visible"/>
                                      </p:to>
                                    </p:set>
                                    <p:anim calcmode="lin" valueType="num">
                                      <p:cBhvr>
                                        <p:cTn id="163"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64"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65"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66" dur="1000" fill="hold"/>
                                        <p:tgtEl>
                                          <p:spTgt spid="23"/>
                                        </p:tgtEl>
                                        <p:attrNameLst>
                                          <p:attrName>ppt_h</p:attrName>
                                        </p:attrNameLst>
                                      </p:cBhvr>
                                      <p:tavLst>
                                        <p:tav tm="0">
                                          <p:val>
                                            <p:strVal val="#ppt_h"/>
                                          </p:val>
                                        </p:tav>
                                        <p:tav tm="100000">
                                          <p:val>
                                            <p:strVal val="#ppt_h"/>
                                          </p:val>
                                        </p:tav>
                                      </p:tavLst>
                                    </p:anim>
                                    <p:anim calcmode="lin" valueType="num">
                                      <p:cBhvr>
                                        <p:cTn id="167"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68"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69"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70" dur="1000" decel="50000">
                                          <p:stCondLst>
                                            <p:cond delay="0"/>
                                          </p:stCondLst>
                                        </p:cTn>
                                        <p:tgtEl>
                                          <p:spTgt spid="23"/>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4"/>
                                        </p:tgtEl>
                                        <p:attrNameLst>
                                          <p:attrName>style.visibility</p:attrName>
                                        </p:attrNameLst>
                                      </p:cBhvr>
                                      <p:to>
                                        <p:strVal val="visible"/>
                                      </p:to>
                                    </p:set>
                                    <p:animEffect transition="in" filter="fade">
                                      <p:cBhvr>
                                        <p:cTn id="175" dur="500"/>
                                        <p:tgtEl>
                                          <p:spTgt spid="24"/>
                                        </p:tgtEl>
                                      </p:cBhvr>
                                    </p:animEffect>
                                  </p:childTnLst>
                                </p:cTn>
                              </p:par>
                            </p:childTnLst>
                          </p:cTn>
                        </p:par>
                        <p:par>
                          <p:cTn id="176" fill="hold">
                            <p:stCondLst>
                              <p:cond delay="500"/>
                            </p:stCondLst>
                            <p:childTnLst>
                              <p:par>
                                <p:cTn id="177" presetID="10" presetClass="entr" presetSubtype="0" fill="hold" grpId="0" nodeType="afterEffect">
                                  <p:stCondLst>
                                    <p:cond delay="0"/>
                                  </p:stCondLst>
                                  <p:childTnLst>
                                    <p:set>
                                      <p:cBhvr>
                                        <p:cTn id="178" dur="1" fill="hold">
                                          <p:stCondLst>
                                            <p:cond delay="0"/>
                                          </p:stCondLst>
                                        </p:cTn>
                                        <p:tgtEl>
                                          <p:spTgt spid="25"/>
                                        </p:tgtEl>
                                        <p:attrNameLst>
                                          <p:attrName>style.visibility</p:attrName>
                                        </p:attrNameLst>
                                      </p:cBhvr>
                                      <p:to>
                                        <p:strVal val="visible"/>
                                      </p:to>
                                    </p:set>
                                    <p:animEffect transition="in" filter="fade">
                                      <p:cBhvr>
                                        <p:cTn id="179" dur="500"/>
                                        <p:tgtEl>
                                          <p:spTgt spid="25"/>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500"/>
                                        <p:tgtEl>
                                          <p:spTgt spid="21"/>
                                        </p:tgtEl>
                                      </p:cBhvr>
                                    </p:animEffect>
                                    <p:set>
                                      <p:cBhvr>
                                        <p:cTn id="184" dur="1" fill="hold">
                                          <p:stCondLst>
                                            <p:cond delay="499"/>
                                          </p:stCondLst>
                                        </p:cTn>
                                        <p:tgtEl>
                                          <p:spTgt spid="21"/>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22"/>
                                        </p:tgtEl>
                                      </p:cBhvr>
                                    </p:animEffect>
                                    <p:set>
                                      <p:cBhvr>
                                        <p:cTn id="187" dur="1" fill="hold">
                                          <p:stCondLst>
                                            <p:cond delay="499"/>
                                          </p:stCondLst>
                                        </p:cTn>
                                        <p:tgtEl>
                                          <p:spTgt spid="22"/>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23"/>
                                        </p:tgtEl>
                                      </p:cBhvr>
                                    </p:animEffect>
                                    <p:set>
                                      <p:cBhvr>
                                        <p:cTn id="190" dur="1" fill="hold">
                                          <p:stCondLst>
                                            <p:cond delay="499"/>
                                          </p:stCondLst>
                                        </p:cTn>
                                        <p:tgtEl>
                                          <p:spTgt spid="23"/>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24"/>
                                        </p:tgtEl>
                                      </p:cBhvr>
                                    </p:animEffect>
                                    <p:set>
                                      <p:cBhvr>
                                        <p:cTn id="193" dur="1" fill="hold">
                                          <p:stCondLst>
                                            <p:cond delay="499"/>
                                          </p:stCondLst>
                                        </p:cTn>
                                        <p:tgtEl>
                                          <p:spTgt spid="24"/>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25"/>
                                        </p:tgtEl>
                                      </p:cBhvr>
                                    </p:animEffect>
                                    <p:set>
                                      <p:cBhvr>
                                        <p:cTn id="196" dur="1" fill="hold">
                                          <p:stCondLst>
                                            <p:cond delay="499"/>
                                          </p:stCondLst>
                                        </p:cTn>
                                        <p:tgtEl>
                                          <p:spTgt spid="25"/>
                                        </p:tgtEl>
                                        <p:attrNameLst>
                                          <p:attrName>style.visibility</p:attrName>
                                        </p:attrNameLst>
                                      </p:cBhvr>
                                      <p:to>
                                        <p:strVal val="hidden"/>
                                      </p:to>
                                    </p:set>
                                  </p:childTnLst>
                                </p:cTn>
                              </p:par>
                            </p:childTnLst>
                          </p:cTn>
                        </p:par>
                        <p:par>
                          <p:cTn id="197" fill="hold">
                            <p:stCondLst>
                              <p:cond delay="500"/>
                            </p:stCondLst>
                            <p:childTnLst>
                              <p:par>
                                <p:cTn id="198" presetID="10" presetClass="entr" presetSubtype="0" fill="hold" grpId="0" nodeType="afterEffect">
                                  <p:stCondLst>
                                    <p:cond delay="0"/>
                                  </p:stCondLst>
                                  <p:childTnLst>
                                    <p:set>
                                      <p:cBhvr>
                                        <p:cTn id="199" dur="1" fill="hold">
                                          <p:stCondLst>
                                            <p:cond delay="0"/>
                                          </p:stCondLst>
                                        </p:cTn>
                                        <p:tgtEl>
                                          <p:spTgt spid="26"/>
                                        </p:tgtEl>
                                        <p:attrNameLst>
                                          <p:attrName>style.visibility</p:attrName>
                                        </p:attrNameLst>
                                      </p:cBhvr>
                                      <p:to>
                                        <p:strVal val="visible"/>
                                      </p:to>
                                    </p:set>
                                    <p:animEffect transition="in" filter="fade">
                                      <p:cBhvr>
                                        <p:cTn id="200" dur="500"/>
                                        <p:tgtEl>
                                          <p:spTgt spid="26"/>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27"/>
                                        </p:tgtEl>
                                        <p:attrNameLst>
                                          <p:attrName>style.visibility</p:attrName>
                                        </p:attrNameLst>
                                      </p:cBhvr>
                                      <p:to>
                                        <p:strVal val="visible"/>
                                      </p:to>
                                    </p:set>
                                    <p:animEffect transition="in" filter="fade">
                                      <p:cBhvr>
                                        <p:cTn id="205" dur="500"/>
                                        <p:tgtEl>
                                          <p:spTgt spid="27"/>
                                        </p:tgtEl>
                                      </p:cBhvr>
                                    </p:animEffect>
                                  </p:childTnLst>
                                </p:cTn>
                              </p:par>
                            </p:childTnLst>
                          </p:cTn>
                        </p:par>
                        <p:par>
                          <p:cTn id="206" fill="hold">
                            <p:stCondLst>
                              <p:cond delay="500"/>
                            </p:stCondLst>
                            <p:childTnLst>
                              <p:par>
                                <p:cTn id="207" presetID="25" presetClass="entr" presetSubtype="0" fill="hold" grpId="0" nodeType="afterEffect">
                                  <p:stCondLst>
                                    <p:cond delay="0"/>
                                  </p:stCondLst>
                                  <p:childTnLst>
                                    <p:set>
                                      <p:cBhvr>
                                        <p:cTn id="208" dur="1" fill="hold">
                                          <p:stCondLst>
                                            <p:cond delay="0"/>
                                          </p:stCondLst>
                                        </p:cTn>
                                        <p:tgtEl>
                                          <p:spTgt spid="28"/>
                                        </p:tgtEl>
                                        <p:attrNameLst>
                                          <p:attrName>style.visibility</p:attrName>
                                        </p:attrNameLst>
                                      </p:cBhvr>
                                      <p:to>
                                        <p:strVal val="visible"/>
                                      </p:to>
                                    </p:set>
                                    <p:anim calcmode="lin" valueType="num">
                                      <p:cBhvr>
                                        <p:cTn id="209"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210"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211"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212" dur="1000" fill="hold"/>
                                        <p:tgtEl>
                                          <p:spTgt spid="28"/>
                                        </p:tgtEl>
                                        <p:attrNameLst>
                                          <p:attrName>ppt_h</p:attrName>
                                        </p:attrNameLst>
                                      </p:cBhvr>
                                      <p:tavLst>
                                        <p:tav tm="0">
                                          <p:val>
                                            <p:strVal val="#ppt_h"/>
                                          </p:val>
                                        </p:tav>
                                        <p:tav tm="100000">
                                          <p:val>
                                            <p:strVal val="#ppt_h"/>
                                          </p:val>
                                        </p:tav>
                                      </p:tavLst>
                                    </p:anim>
                                    <p:anim calcmode="lin" valueType="num">
                                      <p:cBhvr>
                                        <p:cTn id="213"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214"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215"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216" dur="1000" decel="50000">
                                          <p:stCondLst>
                                            <p:cond delay="0"/>
                                          </p:stCondLst>
                                        </p:cTn>
                                        <p:tgtEl>
                                          <p:spTgt spid="28"/>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grpId="0" nodeType="clickEffect">
                                  <p:stCondLst>
                                    <p:cond delay="0"/>
                                  </p:stCondLst>
                                  <p:childTnLst>
                                    <p:set>
                                      <p:cBhvr>
                                        <p:cTn id="220" dur="1" fill="hold">
                                          <p:stCondLst>
                                            <p:cond delay="0"/>
                                          </p:stCondLst>
                                        </p:cTn>
                                        <p:tgtEl>
                                          <p:spTgt spid="31"/>
                                        </p:tgtEl>
                                        <p:attrNameLst>
                                          <p:attrName>style.visibility</p:attrName>
                                        </p:attrNameLst>
                                      </p:cBhvr>
                                      <p:to>
                                        <p:strVal val="visible"/>
                                      </p:to>
                                    </p:set>
                                    <p:animEffect transition="in" filter="fade">
                                      <p:cBhvr>
                                        <p:cTn id="221" dur="500"/>
                                        <p:tgtEl>
                                          <p:spTgt spid="31"/>
                                        </p:tgtEl>
                                      </p:cBhvr>
                                    </p:animEffect>
                                  </p:childTnLst>
                                </p:cTn>
                              </p:par>
                            </p:childTnLst>
                          </p:cTn>
                        </p:par>
                        <p:par>
                          <p:cTn id="222" fill="hold">
                            <p:stCondLst>
                              <p:cond delay="500"/>
                            </p:stCondLst>
                            <p:childTnLst>
                              <p:par>
                                <p:cTn id="223" presetID="10" presetClass="entr" presetSubtype="0" fill="hold" grpId="0" nodeType="afterEffect">
                                  <p:stCondLst>
                                    <p:cond delay="0"/>
                                  </p:stCondLst>
                                  <p:childTnLst>
                                    <p:set>
                                      <p:cBhvr>
                                        <p:cTn id="224" dur="1" fill="hold">
                                          <p:stCondLst>
                                            <p:cond delay="0"/>
                                          </p:stCondLst>
                                        </p:cTn>
                                        <p:tgtEl>
                                          <p:spTgt spid="32"/>
                                        </p:tgtEl>
                                        <p:attrNameLst>
                                          <p:attrName>style.visibility</p:attrName>
                                        </p:attrNameLst>
                                      </p:cBhvr>
                                      <p:to>
                                        <p:strVal val="visible"/>
                                      </p:to>
                                    </p:set>
                                    <p:animEffect transition="in" filter="fade">
                                      <p:cBhvr>
                                        <p:cTn id="225" dur="500"/>
                                        <p:tgtEl>
                                          <p:spTgt spid="32"/>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xit" presetSubtype="0" fill="hold" grpId="1" nodeType="clickEffect">
                                  <p:stCondLst>
                                    <p:cond delay="0"/>
                                  </p:stCondLst>
                                  <p:childTnLst>
                                    <p:animEffect transition="out" filter="fade">
                                      <p:cBhvr>
                                        <p:cTn id="229" dur="500"/>
                                        <p:tgtEl>
                                          <p:spTgt spid="26"/>
                                        </p:tgtEl>
                                      </p:cBhvr>
                                    </p:animEffect>
                                    <p:set>
                                      <p:cBhvr>
                                        <p:cTn id="230" dur="1" fill="hold">
                                          <p:stCondLst>
                                            <p:cond delay="499"/>
                                          </p:stCondLst>
                                        </p:cTn>
                                        <p:tgtEl>
                                          <p:spTgt spid="26"/>
                                        </p:tgtEl>
                                        <p:attrNameLst>
                                          <p:attrName>style.visibility</p:attrName>
                                        </p:attrNameLst>
                                      </p:cBhvr>
                                      <p:to>
                                        <p:strVal val="hidden"/>
                                      </p:to>
                                    </p:set>
                                  </p:childTnLst>
                                </p:cTn>
                              </p:par>
                              <p:par>
                                <p:cTn id="231" presetID="10" presetClass="exit" presetSubtype="0" fill="hold" nodeType="withEffect">
                                  <p:stCondLst>
                                    <p:cond delay="0"/>
                                  </p:stCondLst>
                                  <p:childTnLst>
                                    <p:animEffect transition="out" filter="fade">
                                      <p:cBhvr>
                                        <p:cTn id="232" dur="500"/>
                                        <p:tgtEl>
                                          <p:spTgt spid="27"/>
                                        </p:tgtEl>
                                      </p:cBhvr>
                                    </p:animEffect>
                                    <p:set>
                                      <p:cBhvr>
                                        <p:cTn id="233" dur="1" fill="hold">
                                          <p:stCondLst>
                                            <p:cond delay="499"/>
                                          </p:stCondLst>
                                        </p:cTn>
                                        <p:tgtEl>
                                          <p:spTgt spid="27"/>
                                        </p:tgtEl>
                                        <p:attrNameLst>
                                          <p:attrName>style.visibility</p:attrName>
                                        </p:attrNameLst>
                                      </p:cBhvr>
                                      <p:to>
                                        <p:strVal val="hidden"/>
                                      </p:to>
                                    </p:set>
                                  </p:childTnLst>
                                </p:cTn>
                              </p:par>
                              <p:par>
                                <p:cTn id="234" presetID="10" presetClass="exit" presetSubtype="0" fill="hold" grpId="1" nodeType="withEffect">
                                  <p:stCondLst>
                                    <p:cond delay="0"/>
                                  </p:stCondLst>
                                  <p:childTnLst>
                                    <p:animEffect transition="out" filter="fade">
                                      <p:cBhvr>
                                        <p:cTn id="235" dur="500"/>
                                        <p:tgtEl>
                                          <p:spTgt spid="28"/>
                                        </p:tgtEl>
                                      </p:cBhvr>
                                    </p:animEffect>
                                    <p:set>
                                      <p:cBhvr>
                                        <p:cTn id="236" dur="1" fill="hold">
                                          <p:stCondLst>
                                            <p:cond delay="499"/>
                                          </p:stCondLst>
                                        </p:cTn>
                                        <p:tgtEl>
                                          <p:spTgt spid="28"/>
                                        </p:tgtEl>
                                        <p:attrNameLst>
                                          <p:attrName>style.visibility</p:attrName>
                                        </p:attrNameLst>
                                      </p:cBhvr>
                                      <p:to>
                                        <p:strVal val="hidden"/>
                                      </p:to>
                                    </p:set>
                                  </p:childTnLst>
                                </p:cTn>
                              </p:par>
                              <p:par>
                                <p:cTn id="237" presetID="10" presetClass="exit" presetSubtype="0" fill="hold" grpId="1" nodeType="withEffect">
                                  <p:stCondLst>
                                    <p:cond delay="0"/>
                                  </p:stCondLst>
                                  <p:childTnLst>
                                    <p:animEffect transition="out" filter="fade">
                                      <p:cBhvr>
                                        <p:cTn id="238" dur="500"/>
                                        <p:tgtEl>
                                          <p:spTgt spid="31"/>
                                        </p:tgtEl>
                                      </p:cBhvr>
                                    </p:animEffect>
                                    <p:set>
                                      <p:cBhvr>
                                        <p:cTn id="239" dur="1" fill="hold">
                                          <p:stCondLst>
                                            <p:cond delay="499"/>
                                          </p:stCondLst>
                                        </p:cTn>
                                        <p:tgtEl>
                                          <p:spTgt spid="31"/>
                                        </p:tgtEl>
                                        <p:attrNameLst>
                                          <p:attrName>style.visibility</p:attrName>
                                        </p:attrNameLst>
                                      </p:cBhvr>
                                      <p:to>
                                        <p:strVal val="hidden"/>
                                      </p:to>
                                    </p:set>
                                  </p:childTnLst>
                                </p:cTn>
                              </p:par>
                              <p:par>
                                <p:cTn id="240" presetID="10" presetClass="exit" presetSubtype="0" fill="hold" grpId="1" nodeType="withEffect">
                                  <p:stCondLst>
                                    <p:cond delay="0"/>
                                  </p:stCondLst>
                                  <p:childTnLst>
                                    <p:animEffect transition="out" filter="fade">
                                      <p:cBhvr>
                                        <p:cTn id="241" dur="500"/>
                                        <p:tgtEl>
                                          <p:spTgt spid="32"/>
                                        </p:tgtEl>
                                      </p:cBhvr>
                                    </p:animEffect>
                                    <p:set>
                                      <p:cBhvr>
                                        <p:cTn id="242" dur="1" fill="hold">
                                          <p:stCondLst>
                                            <p:cond delay="499"/>
                                          </p:stCondLst>
                                        </p:cTn>
                                        <p:tgtEl>
                                          <p:spTgt spid="32"/>
                                        </p:tgtEl>
                                        <p:attrNameLst>
                                          <p:attrName>style.visibility</p:attrName>
                                        </p:attrNameLst>
                                      </p:cBhvr>
                                      <p:to>
                                        <p:strVal val="hidden"/>
                                      </p:to>
                                    </p:set>
                                  </p:childTnLst>
                                </p:cTn>
                              </p:par>
                            </p:childTnLst>
                          </p:cTn>
                        </p:par>
                        <p:par>
                          <p:cTn id="243" fill="hold">
                            <p:stCondLst>
                              <p:cond delay="500"/>
                            </p:stCondLst>
                            <p:childTnLst>
                              <p:par>
                                <p:cTn id="244" presetID="10" presetClass="entr" presetSubtype="0" fill="hold" grpId="0" nodeType="afterEffect">
                                  <p:stCondLst>
                                    <p:cond delay="0"/>
                                  </p:stCondLst>
                                  <p:childTnLst>
                                    <p:set>
                                      <p:cBhvr>
                                        <p:cTn id="245" dur="1" fill="hold">
                                          <p:stCondLst>
                                            <p:cond delay="0"/>
                                          </p:stCondLst>
                                        </p:cTn>
                                        <p:tgtEl>
                                          <p:spTgt spid="33"/>
                                        </p:tgtEl>
                                        <p:attrNameLst>
                                          <p:attrName>style.visibility</p:attrName>
                                        </p:attrNameLst>
                                      </p:cBhvr>
                                      <p:to>
                                        <p:strVal val="visible"/>
                                      </p:to>
                                    </p:set>
                                    <p:animEffect transition="in" filter="fade">
                                      <p:cBhvr>
                                        <p:cTn id="246" dur="500"/>
                                        <p:tgtEl>
                                          <p:spTgt spid="33"/>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34"/>
                                        </p:tgtEl>
                                        <p:attrNameLst>
                                          <p:attrName>style.visibility</p:attrName>
                                        </p:attrNameLst>
                                      </p:cBhvr>
                                      <p:to>
                                        <p:strVal val="visible"/>
                                      </p:to>
                                    </p:set>
                                    <p:animEffect transition="in" filter="fade">
                                      <p:cBhvr>
                                        <p:cTn id="251" dur="500"/>
                                        <p:tgtEl>
                                          <p:spTgt spid="34"/>
                                        </p:tgtEl>
                                      </p:cBhvr>
                                    </p:animEffect>
                                  </p:childTnLst>
                                </p:cTn>
                              </p:par>
                              <p:par>
                                <p:cTn id="252" presetID="10" presetClass="entr" presetSubtype="0" fill="hold" nodeType="withEffect">
                                  <p:stCondLst>
                                    <p:cond delay="0"/>
                                  </p:stCondLst>
                                  <p:childTnLst>
                                    <p:set>
                                      <p:cBhvr>
                                        <p:cTn id="253" dur="1" fill="hold">
                                          <p:stCondLst>
                                            <p:cond delay="0"/>
                                          </p:stCondLst>
                                        </p:cTn>
                                        <p:tgtEl>
                                          <p:spTgt spid="35"/>
                                        </p:tgtEl>
                                        <p:attrNameLst>
                                          <p:attrName>style.visibility</p:attrName>
                                        </p:attrNameLst>
                                      </p:cBhvr>
                                      <p:to>
                                        <p:strVal val="visible"/>
                                      </p:to>
                                    </p:set>
                                    <p:animEffect transition="in" filter="fade">
                                      <p:cBhvr>
                                        <p:cTn id="254" dur="500"/>
                                        <p:tgtEl>
                                          <p:spTgt spid="35"/>
                                        </p:tgtEl>
                                      </p:cBhvr>
                                    </p:animEffect>
                                  </p:childTnLst>
                                </p:cTn>
                              </p:par>
                            </p:childTnLst>
                          </p:cTn>
                        </p:par>
                        <p:par>
                          <p:cTn id="255" fill="hold">
                            <p:stCondLst>
                              <p:cond delay="500"/>
                            </p:stCondLst>
                            <p:childTnLst>
                              <p:par>
                                <p:cTn id="256" presetID="25" presetClass="entr" presetSubtype="0" fill="hold" grpId="0" nodeType="afterEffect">
                                  <p:stCondLst>
                                    <p:cond delay="0"/>
                                  </p:stCondLst>
                                  <p:childTnLst>
                                    <p:set>
                                      <p:cBhvr>
                                        <p:cTn id="257" dur="1" fill="hold">
                                          <p:stCondLst>
                                            <p:cond delay="0"/>
                                          </p:stCondLst>
                                        </p:cTn>
                                        <p:tgtEl>
                                          <p:spTgt spid="36"/>
                                        </p:tgtEl>
                                        <p:attrNameLst>
                                          <p:attrName>style.visibility</p:attrName>
                                        </p:attrNameLst>
                                      </p:cBhvr>
                                      <p:to>
                                        <p:strVal val="visible"/>
                                      </p:to>
                                    </p:set>
                                    <p:anim calcmode="lin" valueType="num">
                                      <p:cBhvr>
                                        <p:cTn id="258"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259"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260"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261" dur="1000" fill="hold"/>
                                        <p:tgtEl>
                                          <p:spTgt spid="36"/>
                                        </p:tgtEl>
                                        <p:attrNameLst>
                                          <p:attrName>ppt_h</p:attrName>
                                        </p:attrNameLst>
                                      </p:cBhvr>
                                      <p:tavLst>
                                        <p:tav tm="0">
                                          <p:val>
                                            <p:strVal val="#ppt_h"/>
                                          </p:val>
                                        </p:tav>
                                        <p:tav tm="100000">
                                          <p:val>
                                            <p:strVal val="#ppt_h"/>
                                          </p:val>
                                        </p:tav>
                                      </p:tavLst>
                                    </p:anim>
                                    <p:anim calcmode="lin" valueType="num">
                                      <p:cBhvr>
                                        <p:cTn id="262"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263"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264"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265" dur="1000" decel="50000">
                                          <p:stCondLst>
                                            <p:cond delay="0"/>
                                          </p:stCondLst>
                                        </p:cTn>
                                        <p:tgtEl>
                                          <p:spTgt spid="36"/>
                                        </p:tgtEl>
                                      </p:cBhvr>
                                    </p:animEffect>
                                  </p:childTnLst>
                                </p:cTn>
                              </p:par>
                            </p:childTnLst>
                          </p:cTn>
                        </p:par>
                      </p:childTnLst>
                    </p:cTn>
                  </p:par>
                  <p:par>
                    <p:cTn id="266" fill="hold">
                      <p:stCondLst>
                        <p:cond delay="indefinite"/>
                      </p:stCondLst>
                      <p:childTnLst>
                        <p:par>
                          <p:cTn id="267" fill="hold">
                            <p:stCondLst>
                              <p:cond delay="0"/>
                            </p:stCondLst>
                            <p:childTnLst>
                              <p:par>
                                <p:cTn id="268" presetID="10" presetClass="entr" presetSubtype="0" fill="hold" grpId="0" nodeType="clickEffect">
                                  <p:stCondLst>
                                    <p:cond delay="0"/>
                                  </p:stCondLst>
                                  <p:childTnLst>
                                    <p:set>
                                      <p:cBhvr>
                                        <p:cTn id="269" dur="1" fill="hold">
                                          <p:stCondLst>
                                            <p:cond delay="0"/>
                                          </p:stCondLst>
                                        </p:cTn>
                                        <p:tgtEl>
                                          <p:spTgt spid="37"/>
                                        </p:tgtEl>
                                        <p:attrNameLst>
                                          <p:attrName>style.visibility</p:attrName>
                                        </p:attrNameLst>
                                      </p:cBhvr>
                                      <p:to>
                                        <p:strVal val="visible"/>
                                      </p:to>
                                    </p:set>
                                    <p:animEffect transition="in" filter="fade">
                                      <p:cBhvr>
                                        <p:cTn id="270" dur="500"/>
                                        <p:tgtEl>
                                          <p:spTgt spid="37"/>
                                        </p:tgtEl>
                                      </p:cBhvr>
                                    </p:animEffect>
                                  </p:childTnLst>
                                </p:cTn>
                              </p:par>
                            </p:childTnLst>
                          </p:cTn>
                        </p:par>
                        <p:par>
                          <p:cTn id="271" fill="hold">
                            <p:stCondLst>
                              <p:cond delay="500"/>
                            </p:stCondLst>
                            <p:childTnLst>
                              <p:par>
                                <p:cTn id="272" presetID="10" presetClass="entr" presetSubtype="0" fill="hold" grpId="0" nodeType="afterEffect">
                                  <p:stCondLst>
                                    <p:cond delay="0"/>
                                  </p:stCondLst>
                                  <p:childTnLst>
                                    <p:set>
                                      <p:cBhvr>
                                        <p:cTn id="273" dur="1" fill="hold">
                                          <p:stCondLst>
                                            <p:cond delay="0"/>
                                          </p:stCondLst>
                                        </p:cTn>
                                        <p:tgtEl>
                                          <p:spTgt spid="38"/>
                                        </p:tgtEl>
                                        <p:attrNameLst>
                                          <p:attrName>style.visibility</p:attrName>
                                        </p:attrNameLst>
                                      </p:cBhvr>
                                      <p:to>
                                        <p:strVal val="visible"/>
                                      </p:to>
                                    </p:set>
                                    <p:animEffect transition="in" filter="fade">
                                      <p:cBhvr>
                                        <p:cTn id="27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8" grpId="0" animBg="1"/>
      <p:bldP spid="8" grpId="1" animBg="1"/>
      <p:bldP spid="11" grpId="0" animBg="1"/>
      <p:bldP spid="11" grpId="1" animBg="1"/>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P spid="18" grpId="0" animBg="1"/>
      <p:bldP spid="18" grpId="1" animBg="1"/>
      <p:bldP spid="19" grpId="0" animBg="1"/>
      <p:bldP spid="19" grpId="1" animBg="1"/>
      <p:bldP spid="20" grpId="0" animBg="1"/>
      <p:bldP spid="20" grpId="1" animBg="1"/>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8" grpId="0" animBg="1"/>
      <p:bldP spid="28" grpId="1" animBg="1"/>
      <p:bldP spid="31" grpId="0" animBg="1"/>
      <p:bldP spid="31" grpId="1" animBg="1"/>
      <p:bldP spid="32" grpId="0" animBg="1"/>
      <p:bldP spid="32" grpId="1" animBg="1"/>
      <p:bldP spid="33" grpId="0" animBg="1"/>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2590800"/>
            <a:ext cx="7793182" cy="21336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rPr>
              <a:t>Go to the section </a:t>
            </a:r>
            <a:r>
              <a:rPr lang="en-US" sz="3200" b="1" dirty="0">
                <a:solidFill>
                  <a:schemeClr val="tx1"/>
                </a:solidFill>
              </a:rPr>
              <a:t>B </a:t>
            </a:r>
            <a:r>
              <a:rPr lang="en-US" sz="3200" b="1" dirty="0" smtClean="0">
                <a:solidFill>
                  <a:schemeClr val="tx1"/>
                </a:solidFill>
              </a:rPr>
              <a:t>in the </a:t>
            </a:r>
            <a:r>
              <a:rPr lang="en-US" sz="3200" b="1" dirty="0">
                <a:solidFill>
                  <a:schemeClr val="tx1"/>
                </a:solidFill>
              </a:rPr>
              <a:t>text </a:t>
            </a:r>
            <a:r>
              <a:rPr lang="en-US" sz="3200" b="1" dirty="0" smtClean="0">
                <a:solidFill>
                  <a:schemeClr val="tx1"/>
                </a:solidFill>
              </a:rPr>
              <a:t>book</a:t>
            </a:r>
            <a:r>
              <a:rPr lang="en-US" sz="3200" b="1" dirty="0">
                <a:solidFill>
                  <a:schemeClr val="tx1"/>
                </a:solidFill>
              </a:rPr>
              <a:t> </a:t>
            </a:r>
            <a:r>
              <a:rPr lang="en-US" sz="3200" b="1" dirty="0" smtClean="0">
                <a:solidFill>
                  <a:schemeClr val="tx1"/>
                </a:solidFill>
              </a:rPr>
              <a:t>then </a:t>
            </a:r>
            <a:r>
              <a:rPr lang="en-US" sz="3200" b="1" dirty="0">
                <a:solidFill>
                  <a:schemeClr val="tx1"/>
                </a:solidFill>
              </a:rPr>
              <a:t>match the words with their </a:t>
            </a:r>
            <a:r>
              <a:rPr lang="en-US" sz="3200" b="1" dirty="0" smtClean="0">
                <a:solidFill>
                  <a:schemeClr val="tx1"/>
                </a:solidFill>
              </a:rPr>
              <a:t>meanings.</a:t>
            </a:r>
            <a:endParaRPr lang="en-US" sz="3200" dirty="0">
              <a:solidFill>
                <a:schemeClr val="tx1"/>
              </a:solidFill>
            </a:endParaRPr>
          </a:p>
        </p:txBody>
      </p:sp>
      <p:sp>
        <p:nvSpPr>
          <p:cNvPr id="4" name="TextBox 3"/>
          <p:cNvSpPr txBox="1"/>
          <p:nvPr/>
        </p:nvSpPr>
        <p:spPr>
          <a:xfrm>
            <a:off x="2286000" y="1447800"/>
            <a:ext cx="4198006" cy="64633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3600" b="1" dirty="0" smtClean="0"/>
              <a:t>Individual/Pair Work</a:t>
            </a:r>
            <a:endParaRPr lang="en-US" sz="3600" b="1" dirty="0"/>
          </a:p>
        </p:txBody>
      </p:sp>
    </p:spTree>
    <p:extLst>
      <p:ext uri="{BB962C8B-B14F-4D97-AF65-F5344CB8AC3E}">
        <p14:creationId xmlns:p14="http://schemas.microsoft.com/office/powerpoint/2010/main" val="416551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2727" y="2590800"/>
            <a:ext cx="7793182" cy="2133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Read the text from the textbook , section A and m</a:t>
            </a:r>
            <a:r>
              <a:rPr lang="en-US" sz="3200" b="1" dirty="0" smtClean="0">
                <a:solidFill>
                  <a:schemeClr val="tx1"/>
                </a:solidFill>
              </a:rPr>
              <a:t>ake </a:t>
            </a:r>
            <a:r>
              <a:rPr lang="en-US" sz="3200" b="1" dirty="0">
                <a:solidFill>
                  <a:schemeClr val="tx1"/>
                </a:solidFill>
              </a:rPr>
              <a:t>a list of things that Shahana does as a teacher.</a:t>
            </a:r>
            <a:endParaRPr lang="en-US" sz="3200" dirty="0">
              <a:solidFill>
                <a:schemeClr val="tx1"/>
              </a:solidFill>
            </a:endParaRPr>
          </a:p>
        </p:txBody>
      </p:sp>
      <p:sp>
        <p:nvSpPr>
          <p:cNvPr id="4" name="TextBox 3"/>
          <p:cNvSpPr txBox="1"/>
          <p:nvPr/>
        </p:nvSpPr>
        <p:spPr>
          <a:xfrm>
            <a:off x="2483388" y="1371600"/>
            <a:ext cx="4198006" cy="646331"/>
          </a:xfrm>
          <a:prstGeom prst="rect">
            <a:avLst/>
          </a:prstGeom>
          <a:solidFill>
            <a:schemeClr val="accent6">
              <a:lumMod val="20000"/>
              <a:lumOff val="80000"/>
            </a:schemeClr>
          </a:solidFill>
          <a:ln>
            <a:solidFill>
              <a:schemeClr val="accent3">
                <a:lumMod val="50000"/>
              </a:schemeClr>
            </a:solidFill>
          </a:ln>
        </p:spPr>
        <p:txBody>
          <a:bodyPr wrap="square" rtlCol="0">
            <a:spAutoFit/>
          </a:bodyPr>
          <a:lstStyle/>
          <a:p>
            <a:pPr algn="ctr"/>
            <a:r>
              <a:rPr lang="en-US" sz="3600" b="1" dirty="0" smtClean="0"/>
              <a:t>Individual Work</a:t>
            </a:r>
            <a:endParaRPr lang="en-US" sz="3600" b="1" dirty="0"/>
          </a:p>
        </p:txBody>
      </p:sp>
    </p:spTree>
    <p:extLst>
      <p:ext uri="{BB962C8B-B14F-4D97-AF65-F5344CB8AC3E}">
        <p14:creationId xmlns:p14="http://schemas.microsoft.com/office/powerpoint/2010/main" val="93387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8608" r="26015" b="8502"/>
          <a:stretch/>
        </p:blipFill>
        <p:spPr>
          <a:xfrm>
            <a:off x="6640497" y="1086934"/>
            <a:ext cx="2220414" cy="2918113"/>
          </a:xfrm>
          <a:prstGeom prst="rect">
            <a:avLst/>
          </a:prstGeom>
        </p:spPr>
      </p:pic>
      <p:pic>
        <p:nvPicPr>
          <p:cNvPr id="3" name="Picture 2"/>
          <p:cNvPicPr>
            <a:picLocks noChangeAspect="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flipH="1">
            <a:off x="228600" y="838200"/>
            <a:ext cx="2270517" cy="3139138"/>
          </a:xfrm>
          <a:prstGeom prst="rect">
            <a:avLst/>
          </a:prstGeom>
        </p:spPr>
      </p:pic>
      <p:sp>
        <p:nvSpPr>
          <p:cNvPr id="5" name="Rounded Rectangular Callout 4"/>
          <p:cNvSpPr/>
          <p:nvPr/>
        </p:nvSpPr>
        <p:spPr>
          <a:xfrm>
            <a:off x="2854036" y="1905000"/>
            <a:ext cx="3286991" cy="1066800"/>
          </a:xfrm>
          <a:prstGeom prst="wedgeRoundRectCallout">
            <a:avLst>
              <a:gd name="adj1" fmla="val 75279"/>
              <a:gd name="adj2" fmla="val 2780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solidFill>
                  <a:schemeClr val="tx1"/>
                </a:solidFill>
              </a:rPr>
              <a:t>What do you …….. to be?</a:t>
            </a:r>
            <a:endParaRPr lang="en-US" sz="2800" b="1" dirty="0">
              <a:solidFill>
                <a:schemeClr val="tx1"/>
              </a:solidFill>
            </a:endParaRPr>
          </a:p>
        </p:txBody>
      </p:sp>
      <p:sp>
        <p:nvSpPr>
          <p:cNvPr id="6" name="Rectangle 5"/>
          <p:cNvSpPr/>
          <p:nvPr/>
        </p:nvSpPr>
        <p:spPr>
          <a:xfrm>
            <a:off x="1143000" y="5486400"/>
            <a:ext cx="7239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09318" y="5500255"/>
            <a:ext cx="1143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want</a:t>
            </a:r>
            <a:endParaRPr lang="en-US" sz="2800" b="1" dirty="0">
              <a:solidFill>
                <a:schemeClr val="tx1"/>
              </a:solidFill>
            </a:endParaRPr>
          </a:p>
        </p:txBody>
      </p:sp>
      <p:sp>
        <p:nvSpPr>
          <p:cNvPr id="8" name="Rectangle 7"/>
          <p:cNvSpPr/>
          <p:nvPr/>
        </p:nvSpPr>
        <p:spPr>
          <a:xfrm>
            <a:off x="6640497" y="5500255"/>
            <a:ext cx="1436703"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a:t>
            </a:r>
            <a:r>
              <a:rPr lang="en-US" sz="2800" b="1" dirty="0" smtClean="0">
                <a:solidFill>
                  <a:schemeClr val="tx1"/>
                </a:solidFill>
              </a:rPr>
              <a:t>awyer</a:t>
            </a:r>
            <a:endParaRPr lang="en-US" sz="2800" b="1" dirty="0">
              <a:solidFill>
                <a:schemeClr val="tx1"/>
              </a:solidFill>
            </a:endParaRPr>
          </a:p>
        </p:txBody>
      </p:sp>
      <p:sp>
        <p:nvSpPr>
          <p:cNvPr id="9" name="Rectangle 8"/>
          <p:cNvSpPr/>
          <p:nvPr/>
        </p:nvSpPr>
        <p:spPr>
          <a:xfrm>
            <a:off x="685800" y="152400"/>
            <a:ext cx="7848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Help them to complete the dialogue filling the gaps. Take the words from the box.</a:t>
            </a:r>
            <a:endParaRPr lang="en-US" sz="2800" b="1" dirty="0">
              <a:solidFill>
                <a:schemeClr val="tx1"/>
              </a:solidFill>
            </a:endParaRPr>
          </a:p>
        </p:txBody>
      </p:sp>
      <p:sp>
        <p:nvSpPr>
          <p:cNvPr id="11" name="Rectangle 10"/>
          <p:cNvSpPr/>
          <p:nvPr/>
        </p:nvSpPr>
        <p:spPr>
          <a:xfrm>
            <a:off x="5037858" y="5514110"/>
            <a:ext cx="1143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like</a:t>
            </a:r>
            <a:endParaRPr lang="en-US" sz="2800" b="1" dirty="0">
              <a:solidFill>
                <a:schemeClr val="tx1"/>
              </a:solidFill>
            </a:endParaRPr>
          </a:p>
        </p:txBody>
      </p:sp>
      <p:sp>
        <p:nvSpPr>
          <p:cNvPr id="12" name="Rectangle 11"/>
          <p:cNvSpPr/>
          <p:nvPr/>
        </p:nvSpPr>
        <p:spPr>
          <a:xfrm>
            <a:off x="1304976" y="5500255"/>
            <a:ext cx="1143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do</a:t>
            </a:r>
            <a:endParaRPr lang="en-US" sz="2800" b="1" dirty="0">
              <a:solidFill>
                <a:schemeClr val="tx1"/>
              </a:solidFill>
            </a:endParaRPr>
          </a:p>
        </p:txBody>
      </p:sp>
      <p:sp>
        <p:nvSpPr>
          <p:cNvPr id="14" name="Rectangle 13"/>
          <p:cNvSpPr/>
          <p:nvPr/>
        </p:nvSpPr>
        <p:spPr>
          <a:xfrm>
            <a:off x="1447800" y="6096000"/>
            <a:ext cx="1143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help</a:t>
            </a:r>
            <a:endParaRPr lang="en-US" sz="2800" b="1" dirty="0">
              <a:solidFill>
                <a:schemeClr val="tx1"/>
              </a:solidFill>
            </a:endParaRPr>
          </a:p>
        </p:txBody>
      </p:sp>
      <p:sp>
        <p:nvSpPr>
          <p:cNvPr id="15" name="Rectangle 14"/>
          <p:cNvSpPr/>
          <p:nvPr/>
        </p:nvSpPr>
        <p:spPr>
          <a:xfrm>
            <a:off x="3276600" y="6096000"/>
            <a:ext cx="1143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justice</a:t>
            </a:r>
            <a:endParaRPr lang="en-US" sz="2800" b="1" dirty="0">
              <a:solidFill>
                <a:schemeClr val="tx1"/>
              </a:solidFill>
            </a:endParaRPr>
          </a:p>
        </p:txBody>
      </p:sp>
      <p:sp>
        <p:nvSpPr>
          <p:cNvPr id="16" name="Rectangle 15"/>
          <p:cNvSpPr/>
          <p:nvPr/>
        </p:nvSpPr>
        <p:spPr>
          <a:xfrm>
            <a:off x="4998027" y="1839408"/>
            <a:ext cx="1143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want</a:t>
            </a:r>
            <a:endParaRPr lang="en-US" sz="3200" b="1" dirty="0">
              <a:solidFill>
                <a:schemeClr val="tx1"/>
              </a:solidFill>
            </a:endParaRPr>
          </a:p>
        </p:txBody>
      </p:sp>
      <p:sp>
        <p:nvSpPr>
          <p:cNvPr id="10" name="Rounded Rectangular Callout 9"/>
          <p:cNvSpPr/>
          <p:nvPr/>
        </p:nvSpPr>
        <p:spPr>
          <a:xfrm>
            <a:off x="2854036" y="1905000"/>
            <a:ext cx="3286991" cy="1066800"/>
          </a:xfrm>
          <a:prstGeom prst="wedgeRoundRectCallout">
            <a:avLst>
              <a:gd name="adj1" fmla="val 75279"/>
              <a:gd name="adj2" fmla="val 2780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solidFill>
                  <a:schemeClr val="tx1"/>
                </a:solidFill>
              </a:rPr>
              <a:t>Why …….. you want to be a Lawyer?</a:t>
            </a:r>
            <a:endParaRPr lang="en-US" sz="2800" b="1" dirty="0">
              <a:solidFill>
                <a:schemeClr val="tx1"/>
              </a:solidFill>
            </a:endParaRPr>
          </a:p>
        </p:txBody>
      </p:sp>
      <p:sp>
        <p:nvSpPr>
          <p:cNvPr id="18" name="Rounded Rectangular Callout 17"/>
          <p:cNvSpPr/>
          <p:nvPr/>
        </p:nvSpPr>
        <p:spPr>
          <a:xfrm>
            <a:off x="3141869" y="3587679"/>
            <a:ext cx="3429001" cy="1046018"/>
          </a:xfrm>
          <a:prstGeom prst="wedgeRoundRectCallout">
            <a:avLst>
              <a:gd name="adj1" fmla="val -82615"/>
              <a:gd name="adj2" fmla="val -6090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solidFill>
                  <a:schemeClr val="tx1"/>
                </a:solidFill>
              </a:rPr>
              <a:t>I want to be a ………. </a:t>
            </a:r>
            <a:endParaRPr lang="en-US" sz="2800" b="1" dirty="0">
              <a:solidFill>
                <a:schemeClr val="tx1"/>
              </a:solidFill>
            </a:endParaRPr>
          </a:p>
          <a:p>
            <a:pPr algn="ctr"/>
            <a:r>
              <a:rPr lang="en-US" sz="2800" b="1" dirty="0" smtClean="0">
                <a:solidFill>
                  <a:schemeClr val="tx1"/>
                </a:solidFill>
              </a:rPr>
              <a:t>. </a:t>
            </a:r>
            <a:endParaRPr lang="en-US" sz="2800" dirty="0"/>
          </a:p>
        </p:txBody>
      </p:sp>
      <p:sp>
        <p:nvSpPr>
          <p:cNvPr id="19" name="Rectangle 18"/>
          <p:cNvSpPr/>
          <p:nvPr/>
        </p:nvSpPr>
        <p:spPr>
          <a:xfrm>
            <a:off x="5257800" y="3429000"/>
            <a:ext cx="1436703"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a:t>
            </a:r>
            <a:r>
              <a:rPr lang="en-US" sz="2800" b="1" dirty="0" smtClean="0">
                <a:solidFill>
                  <a:schemeClr val="tx1"/>
                </a:solidFill>
              </a:rPr>
              <a:t>awyer</a:t>
            </a:r>
            <a:endParaRPr lang="en-US" sz="2800" b="1" dirty="0">
              <a:solidFill>
                <a:schemeClr val="tx1"/>
              </a:solidFill>
            </a:endParaRPr>
          </a:p>
        </p:txBody>
      </p:sp>
      <p:sp>
        <p:nvSpPr>
          <p:cNvPr id="4" name="Rounded Rectangular Callout 3"/>
          <p:cNvSpPr/>
          <p:nvPr/>
        </p:nvSpPr>
        <p:spPr>
          <a:xfrm>
            <a:off x="3141869" y="3193473"/>
            <a:ext cx="3552634" cy="2057400"/>
          </a:xfrm>
          <a:prstGeom prst="wedgeRoundRectCallout">
            <a:avLst>
              <a:gd name="adj1" fmla="val -81403"/>
              <a:gd name="adj2" fmla="val -37391"/>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solidFill>
                  <a:schemeClr val="tx1"/>
                </a:solidFill>
              </a:rPr>
              <a:t>Because I ………. it</a:t>
            </a:r>
            <a:r>
              <a:rPr lang="en-US" sz="2800" b="1" dirty="0">
                <a:solidFill>
                  <a:schemeClr val="tx1"/>
                </a:solidFill>
              </a:rPr>
              <a:t>. . I want to </a:t>
            </a:r>
            <a:r>
              <a:rPr lang="en-US" sz="2800" b="1" dirty="0" smtClean="0">
                <a:solidFill>
                  <a:schemeClr val="tx1"/>
                </a:solidFill>
              </a:rPr>
              <a:t>……… </a:t>
            </a:r>
            <a:r>
              <a:rPr lang="en-US" sz="2800" b="1" dirty="0">
                <a:solidFill>
                  <a:schemeClr val="tx1"/>
                </a:solidFill>
              </a:rPr>
              <a:t>the people get </a:t>
            </a:r>
            <a:r>
              <a:rPr lang="en-US" sz="2800" b="1" dirty="0" smtClean="0">
                <a:solidFill>
                  <a:schemeClr val="tx1"/>
                </a:solidFill>
              </a:rPr>
              <a:t>……….. . </a:t>
            </a:r>
            <a:endParaRPr lang="en-US" sz="2800" dirty="0"/>
          </a:p>
          <a:p>
            <a:pPr algn="ctr"/>
            <a:r>
              <a:rPr lang="en-US" sz="2800" b="1" dirty="0" smtClean="0">
                <a:solidFill>
                  <a:schemeClr val="tx1"/>
                </a:solidFill>
              </a:rPr>
              <a:t> </a:t>
            </a:r>
            <a:endParaRPr lang="en-US" sz="2800" dirty="0"/>
          </a:p>
        </p:txBody>
      </p:sp>
      <p:sp>
        <p:nvSpPr>
          <p:cNvPr id="20" name="Rectangle 19"/>
          <p:cNvSpPr/>
          <p:nvPr/>
        </p:nvSpPr>
        <p:spPr>
          <a:xfrm>
            <a:off x="3619500" y="1828800"/>
            <a:ext cx="1143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do</a:t>
            </a:r>
            <a:endParaRPr lang="en-US" sz="3200" b="1" dirty="0">
              <a:solidFill>
                <a:schemeClr val="tx1"/>
              </a:solidFill>
            </a:endParaRPr>
          </a:p>
        </p:txBody>
      </p:sp>
      <p:sp>
        <p:nvSpPr>
          <p:cNvPr id="13" name="Rectangle 12"/>
          <p:cNvSpPr/>
          <p:nvPr/>
        </p:nvSpPr>
        <p:spPr>
          <a:xfrm>
            <a:off x="4800600" y="3200400"/>
            <a:ext cx="1143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like</a:t>
            </a:r>
            <a:endParaRPr lang="en-US" sz="3200" b="1" dirty="0">
              <a:solidFill>
                <a:schemeClr val="tx1"/>
              </a:solidFill>
            </a:endParaRPr>
          </a:p>
        </p:txBody>
      </p:sp>
      <p:sp>
        <p:nvSpPr>
          <p:cNvPr id="22" name="Rectangle 21"/>
          <p:cNvSpPr/>
          <p:nvPr/>
        </p:nvSpPr>
        <p:spPr>
          <a:xfrm>
            <a:off x="4648200" y="3581400"/>
            <a:ext cx="1143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help</a:t>
            </a:r>
            <a:endParaRPr lang="en-US" sz="2800" b="1" dirty="0">
              <a:solidFill>
                <a:schemeClr val="tx1"/>
              </a:solidFill>
            </a:endParaRPr>
          </a:p>
        </p:txBody>
      </p:sp>
      <p:sp>
        <p:nvSpPr>
          <p:cNvPr id="23" name="Rectangle 22"/>
          <p:cNvSpPr/>
          <p:nvPr/>
        </p:nvSpPr>
        <p:spPr>
          <a:xfrm>
            <a:off x="5105400" y="4038600"/>
            <a:ext cx="1143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justice</a:t>
            </a:r>
            <a:endParaRPr lang="en-US" sz="2800" b="1" dirty="0">
              <a:solidFill>
                <a:schemeClr val="tx1"/>
              </a:solidFill>
            </a:endParaRPr>
          </a:p>
        </p:txBody>
      </p:sp>
    </p:spTree>
    <p:extLst>
      <p:ext uri="{BB962C8B-B14F-4D97-AF65-F5344CB8AC3E}">
        <p14:creationId xmlns:p14="http://schemas.microsoft.com/office/powerpoint/2010/main" val="38061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500"/>
                            </p:stCondLst>
                            <p:childTnLst>
                              <p:par>
                                <p:cTn id="39" presetID="25"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3" presetClass="emph" presetSubtype="2" fill="hold" grpId="1" nodeType="withEffect">
                                  <p:stCondLst>
                                    <p:cond delay="0"/>
                                  </p:stCondLst>
                                  <p:childTnLst>
                                    <p:animClr clrSpc="rgb" dir="cw">
                                      <p:cBhvr override="childStyle">
                                        <p:cTn id="58" dur="2000" fill="hold"/>
                                        <p:tgtEl>
                                          <p:spTgt spid="16"/>
                                        </p:tgtEl>
                                        <p:attrNameLst>
                                          <p:attrName>style.color</p:attrName>
                                        </p:attrNameLst>
                                      </p:cBhvr>
                                      <p:to>
                                        <a:schemeClr val="accent2"/>
                                      </p:to>
                                    </p:animClr>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3" presetClass="emph" presetSubtype="2" fill="hold" grpId="1" nodeType="withEffect">
                                  <p:stCondLst>
                                    <p:cond delay="0"/>
                                  </p:stCondLst>
                                  <p:childTnLst>
                                    <p:animClr clrSpc="rgb" dir="cw">
                                      <p:cBhvr override="childStyle">
                                        <p:cTn id="68" dur="2000" fill="hold"/>
                                        <p:tgtEl>
                                          <p:spTgt spid="19"/>
                                        </p:tgtEl>
                                        <p:attrNameLst>
                                          <p:attrName>style.color</p:attrName>
                                        </p:attrNameLst>
                                      </p:cBhvr>
                                      <p:to>
                                        <a:schemeClr val="accent2"/>
                                      </p:to>
                                    </p:animClr>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6" dur="1000" fill="hold"/>
                                        <p:tgtEl>
                                          <p:spTgt spid="10"/>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0"/>
                                        </p:tgtEl>
                                      </p:cBhvr>
                                    </p:animEffect>
                                  </p:childTnLst>
                                </p:cTn>
                              </p:par>
                              <p:par>
                                <p:cTn id="81" presetID="25" presetClass="entr" presetSubtype="0" fill="hold" grpId="0" nodeType="with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p:cTn id="8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86" dur="1000" fill="hold"/>
                                        <p:tgtEl>
                                          <p:spTgt spid="4"/>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12"/>
                                        </p:tgtEl>
                                      </p:cBhvr>
                                    </p:animEffect>
                                    <p:set>
                                      <p:cBhvr>
                                        <p:cTn id="95" dur="1" fill="hold">
                                          <p:stCondLst>
                                            <p:cond delay="499"/>
                                          </p:stCondLst>
                                        </p:cTn>
                                        <p:tgtEl>
                                          <p:spTgt spid="12"/>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500"/>
                                        <p:tgtEl>
                                          <p:spTgt spid="20"/>
                                        </p:tgtEl>
                                      </p:cBhvr>
                                    </p:animEffect>
                                  </p:childTnLst>
                                </p:cTn>
                              </p:par>
                              <p:par>
                                <p:cTn id="99" presetID="3" presetClass="emph" presetSubtype="2" fill="hold" grpId="1" nodeType="withEffect">
                                  <p:stCondLst>
                                    <p:cond delay="0"/>
                                  </p:stCondLst>
                                  <p:childTnLst>
                                    <p:animClr clrSpc="rgb" dir="cw">
                                      <p:cBhvr override="childStyle">
                                        <p:cTn id="100" dur="2000" fill="hold"/>
                                        <p:tgtEl>
                                          <p:spTgt spid="20"/>
                                        </p:tgtEl>
                                        <p:attrNameLst>
                                          <p:attrName>style.color</p:attrName>
                                        </p:attrNameLst>
                                      </p:cBhvr>
                                      <p:to>
                                        <a:schemeClr val="accent2"/>
                                      </p:to>
                                    </p:animClr>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11"/>
                                        </p:tgtEl>
                                      </p:cBhvr>
                                    </p:animEffect>
                                    <p:set>
                                      <p:cBhvr>
                                        <p:cTn id="105" dur="1" fill="hold">
                                          <p:stCondLst>
                                            <p:cond delay="499"/>
                                          </p:stCondLst>
                                        </p:cTn>
                                        <p:tgtEl>
                                          <p:spTgt spid="11"/>
                                        </p:tgtEl>
                                        <p:attrNameLst>
                                          <p:attrName>style.visibility</p:attrName>
                                        </p:attrNameLst>
                                      </p:cBhvr>
                                      <p:to>
                                        <p:strVal val="hidden"/>
                                      </p:to>
                                    </p:set>
                                  </p:childTnLst>
                                </p:cTn>
                              </p:par>
                              <p:par>
                                <p:cTn id="106" presetID="10" presetClass="entr" presetSubtype="0" fill="hold" grpId="0" nodeType="with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fade">
                                      <p:cBhvr>
                                        <p:cTn id="108" dur="500"/>
                                        <p:tgtEl>
                                          <p:spTgt spid="13"/>
                                        </p:tgtEl>
                                      </p:cBhvr>
                                    </p:animEffect>
                                  </p:childTnLst>
                                </p:cTn>
                              </p:par>
                              <p:par>
                                <p:cTn id="109" presetID="3" presetClass="emph" presetSubtype="2" fill="hold" grpId="1" nodeType="withEffect">
                                  <p:stCondLst>
                                    <p:cond delay="0"/>
                                  </p:stCondLst>
                                  <p:childTnLst>
                                    <p:animClr clrSpc="rgb" dir="cw">
                                      <p:cBhvr override="childStyle">
                                        <p:cTn id="110" dur="2000" fill="hold"/>
                                        <p:tgtEl>
                                          <p:spTgt spid="13"/>
                                        </p:tgtEl>
                                        <p:attrNameLst>
                                          <p:attrName>style.color</p:attrName>
                                        </p:attrNameLst>
                                      </p:cBhvr>
                                      <p:to>
                                        <a:schemeClr val="accent2"/>
                                      </p:to>
                                    </p:animClr>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14"/>
                                        </p:tgtEl>
                                      </p:cBhvr>
                                    </p:animEffect>
                                    <p:set>
                                      <p:cBhvr>
                                        <p:cTn id="115" dur="1" fill="hold">
                                          <p:stCondLst>
                                            <p:cond delay="499"/>
                                          </p:stCondLst>
                                        </p:cTn>
                                        <p:tgtEl>
                                          <p:spTgt spid="14"/>
                                        </p:tgtEl>
                                        <p:attrNameLst>
                                          <p:attrName>style.visibility</p:attrName>
                                        </p:attrNameLst>
                                      </p:cBhvr>
                                      <p:to>
                                        <p:strVal val="hidden"/>
                                      </p:to>
                                    </p:set>
                                  </p:childTnLst>
                                </p:cTn>
                              </p:par>
                              <p:par>
                                <p:cTn id="116" presetID="10" presetClass="entr" presetSubtype="0" fill="hold" grpId="0"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par>
                                <p:cTn id="119" presetID="3" presetClass="emph" presetSubtype="2" fill="hold" grpId="1" nodeType="withEffect">
                                  <p:stCondLst>
                                    <p:cond delay="0"/>
                                  </p:stCondLst>
                                  <p:childTnLst>
                                    <p:animClr clrSpc="rgb" dir="cw">
                                      <p:cBhvr override="childStyle">
                                        <p:cTn id="120" dur="2000" fill="hold"/>
                                        <p:tgtEl>
                                          <p:spTgt spid="22"/>
                                        </p:tgtEl>
                                        <p:attrNameLst>
                                          <p:attrName>style.color</p:attrName>
                                        </p:attrNameLst>
                                      </p:cBhvr>
                                      <p:to>
                                        <a:schemeClr val="accent2"/>
                                      </p:to>
                                    </p:animClr>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15"/>
                                        </p:tgtEl>
                                      </p:cBhvr>
                                    </p:animEffect>
                                    <p:set>
                                      <p:cBhvr>
                                        <p:cTn id="125" dur="1" fill="hold">
                                          <p:stCondLst>
                                            <p:cond delay="499"/>
                                          </p:stCondLst>
                                        </p:cTn>
                                        <p:tgtEl>
                                          <p:spTgt spid="15"/>
                                        </p:tgtEl>
                                        <p:attrNameLst>
                                          <p:attrName>style.visibility</p:attrName>
                                        </p:attrNameLst>
                                      </p:cBhvr>
                                      <p:to>
                                        <p:strVal val="hidden"/>
                                      </p:to>
                                    </p:set>
                                  </p:childTnLst>
                                </p:cTn>
                              </p:par>
                              <p:par>
                                <p:cTn id="126" presetID="10" presetClass="entr" presetSubtype="0"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fade">
                                      <p:cBhvr>
                                        <p:cTn id="128" dur="500"/>
                                        <p:tgtEl>
                                          <p:spTgt spid="23"/>
                                        </p:tgtEl>
                                      </p:cBhvr>
                                    </p:animEffect>
                                  </p:childTnLst>
                                </p:cTn>
                              </p:par>
                              <p:par>
                                <p:cTn id="129" presetID="3" presetClass="emph" presetSubtype="2" fill="hold" grpId="1" nodeType="withEffect">
                                  <p:stCondLst>
                                    <p:cond delay="0"/>
                                  </p:stCondLst>
                                  <p:childTnLst>
                                    <p:animClr clrSpc="rgb" dir="cw">
                                      <p:cBhvr override="childStyle">
                                        <p:cTn id="130" dur="2000" fill="hold"/>
                                        <p:tgtEl>
                                          <p:spTgt spid="2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7" grpId="1"/>
      <p:bldP spid="8" grpId="0"/>
      <p:bldP spid="8" grpId="1"/>
      <p:bldP spid="9" grpId="0"/>
      <p:bldP spid="11" grpId="0"/>
      <p:bldP spid="11" grpId="1"/>
      <p:bldP spid="12" grpId="0"/>
      <p:bldP spid="12" grpId="1"/>
      <p:bldP spid="14" grpId="0"/>
      <p:bldP spid="14" grpId="1"/>
      <p:bldP spid="15" grpId="0"/>
      <p:bldP spid="15" grpId="1"/>
      <p:bldP spid="16" grpId="0"/>
      <p:bldP spid="16" grpId="1"/>
      <p:bldP spid="10" grpId="0" animBg="1"/>
      <p:bldP spid="18" grpId="0" animBg="1"/>
      <p:bldP spid="19" grpId="0"/>
      <p:bldP spid="19" grpId="1"/>
      <p:bldP spid="4" grpId="0" animBg="1"/>
      <p:bldP spid="20" grpId="0"/>
      <p:bldP spid="20" grpId="1"/>
      <p:bldP spid="13" grpId="0"/>
      <p:bldP spid="13" grpId="1"/>
      <p:bldP spid="22" grpId="0"/>
      <p:bldP spid="22" grpId="1"/>
      <p:bldP spid="23" grpId="0"/>
      <p:bldP spid="2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447800"/>
            <a:ext cx="7793182" cy="2133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rPr>
              <a:t>Now in the same way you ask and answer with your friend about what you want to be.</a:t>
            </a:r>
            <a:endParaRPr lang="en-US" sz="3200" dirty="0">
              <a:solidFill>
                <a:schemeClr val="tx1"/>
              </a:solidFill>
            </a:endParaRPr>
          </a:p>
        </p:txBody>
      </p:sp>
      <p:sp>
        <p:nvSpPr>
          <p:cNvPr id="5" name="TextBox 4"/>
          <p:cNvSpPr txBox="1"/>
          <p:nvPr/>
        </p:nvSpPr>
        <p:spPr>
          <a:xfrm>
            <a:off x="2667000" y="457200"/>
            <a:ext cx="2971800" cy="646331"/>
          </a:xfrm>
          <a:prstGeom prst="rect">
            <a:avLst/>
          </a:prstGeom>
          <a:solidFill>
            <a:schemeClr val="accent6">
              <a:lumMod val="20000"/>
              <a:lumOff val="80000"/>
            </a:schemeClr>
          </a:solidFill>
          <a:ln>
            <a:solidFill>
              <a:schemeClr val="accent3">
                <a:lumMod val="50000"/>
              </a:schemeClr>
            </a:solidFill>
          </a:ln>
        </p:spPr>
        <p:txBody>
          <a:bodyPr wrap="square" rtlCol="0">
            <a:spAutoFit/>
          </a:bodyPr>
          <a:lstStyle/>
          <a:p>
            <a:pPr algn="ctr"/>
            <a:r>
              <a:rPr lang="en-US" sz="3600" b="1" dirty="0" smtClean="0"/>
              <a:t>Pair Work</a:t>
            </a:r>
            <a:endParaRPr lang="en-US" sz="3600" b="1" dirty="0"/>
          </a:p>
        </p:txBody>
      </p:sp>
      <p:sp>
        <p:nvSpPr>
          <p:cNvPr id="2" name="Rectangle 1"/>
          <p:cNvSpPr/>
          <p:nvPr/>
        </p:nvSpPr>
        <p:spPr>
          <a:xfrm>
            <a:off x="838200" y="3886200"/>
            <a:ext cx="4953000" cy="838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1. What do you want to be?</a:t>
            </a:r>
            <a:endParaRPr lang="en-US" sz="3200" dirty="0">
              <a:solidFill>
                <a:schemeClr val="tx1"/>
              </a:solidFill>
            </a:endParaRPr>
          </a:p>
        </p:txBody>
      </p:sp>
      <p:sp>
        <p:nvSpPr>
          <p:cNvPr id="6" name="Rectangle 5"/>
          <p:cNvSpPr/>
          <p:nvPr/>
        </p:nvSpPr>
        <p:spPr>
          <a:xfrm>
            <a:off x="838200" y="4876800"/>
            <a:ext cx="6248400" cy="838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2. Why do you want to be a ………..?</a:t>
            </a:r>
            <a:endParaRPr lang="en-US" sz="3200" dirty="0">
              <a:solidFill>
                <a:schemeClr val="tx1"/>
              </a:solidFill>
            </a:endParaRPr>
          </a:p>
        </p:txBody>
      </p:sp>
    </p:spTree>
    <p:extLst>
      <p:ext uri="{BB962C8B-B14F-4D97-AF65-F5344CB8AC3E}">
        <p14:creationId xmlns:p14="http://schemas.microsoft.com/office/powerpoint/2010/main" val="218021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9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4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2798618"/>
            <a:ext cx="7543800" cy="2133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rPr>
              <a:t>Read the passage from section E and complete </a:t>
            </a:r>
            <a:r>
              <a:rPr lang="en-US" sz="3200" b="1" dirty="0">
                <a:solidFill>
                  <a:schemeClr val="tx1"/>
                </a:solidFill>
              </a:rPr>
              <a:t>the passage with words from the box. A word can be used </a:t>
            </a:r>
            <a:r>
              <a:rPr lang="en-US" sz="3200" b="1" dirty="0" smtClean="0">
                <a:solidFill>
                  <a:schemeClr val="tx1"/>
                </a:solidFill>
              </a:rPr>
              <a:t>more than </a:t>
            </a:r>
            <a:r>
              <a:rPr lang="en-US" sz="3200" b="1" dirty="0">
                <a:solidFill>
                  <a:schemeClr val="tx1"/>
                </a:solidFill>
              </a:rPr>
              <a:t>one time.</a:t>
            </a:r>
            <a:endParaRPr lang="en-US" sz="3200" dirty="0">
              <a:solidFill>
                <a:schemeClr val="tx1"/>
              </a:solidFill>
            </a:endParaRPr>
          </a:p>
        </p:txBody>
      </p:sp>
      <p:sp>
        <p:nvSpPr>
          <p:cNvPr id="8" name="TextBox 7"/>
          <p:cNvSpPr txBox="1"/>
          <p:nvPr/>
        </p:nvSpPr>
        <p:spPr>
          <a:xfrm>
            <a:off x="1752600" y="1371600"/>
            <a:ext cx="5029199" cy="646331"/>
          </a:xfrm>
          <a:prstGeom prst="rect">
            <a:avLst/>
          </a:prstGeom>
          <a:solidFill>
            <a:schemeClr val="accent6">
              <a:lumMod val="20000"/>
              <a:lumOff val="80000"/>
            </a:schemeClr>
          </a:solidFill>
          <a:ln>
            <a:solidFill>
              <a:schemeClr val="accent3">
                <a:lumMod val="50000"/>
              </a:schemeClr>
            </a:solidFill>
          </a:ln>
        </p:spPr>
        <p:txBody>
          <a:bodyPr wrap="square" rtlCol="0">
            <a:spAutoFit/>
          </a:bodyPr>
          <a:lstStyle/>
          <a:p>
            <a:pPr algn="ctr"/>
            <a:r>
              <a:rPr lang="en-US" sz="3600" b="1" dirty="0" smtClean="0"/>
              <a:t>Individual/Pair Work</a:t>
            </a:r>
            <a:endParaRPr lang="en-US" sz="3600" b="1" dirty="0"/>
          </a:p>
        </p:txBody>
      </p:sp>
    </p:spTree>
    <p:extLst>
      <p:ext uri="{BB962C8B-B14F-4D97-AF65-F5344CB8AC3E}">
        <p14:creationId xmlns:p14="http://schemas.microsoft.com/office/powerpoint/2010/main" val="332966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457200"/>
            <a:ext cx="2971800" cy="646331"/>
          </a:xfrm>
          <a:prstGeom prst="rect">
            <a:avLst/>
          </a:prstGeom>
          <a:solidFill>
            <a:schemeClr val="accent6">
              <a:lumMod val="20000"/>
              <a:lumOff val="80000"/>
            </a:schemeClr>
          </a:solidFill>
          <a:ln>
            <a:solidFill>
              <a:schemeClr val="accent3">
                <a:lumMod val="50000"/>
              </a:schemeClr>
            </a:solidFill>
          </a:ln>
        </p:spPr>
        <p:txBody>
          <a:bodyPr wrap="square" rtlCol="0">
            <a:spAutoFit/>
          </a:bodyPr>
          <a:lstStyle/>
          <a:p>
            <a:pPr algn="ctr"/>
            <a:r>
              <a:rPr lang="en-US" sz="3600" b="1" dirty="0" smtClean="0"/>
              <a:t>Home Work</a:t>
            </a:r>
            <a:endParaRPr lang="en-US" sz="3600" b="1" dirty="0"/>
          </a:p>
        </p:txBody>
      </p:sp>
      <p:sp>
        <p:nvSpPr>
          <p:cNvPr id="3" name="Rectangle 2"/>
          <p:cNvSpPr/>
          <p:nvPr/>
        </p:nvSpPr>
        <p:spPr>
          <a:xfrm>
            <a:off x="408708" y="2209800"/>
            <a:ext cx="8201892" cy="2286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rPr>
              <a:t>Recently you have meet your cousin Shamin/</a:t>
            </a:r>
            <a:r>
              <a:rPr lang="en-US" sz="3200" b="1" dirty="0" err="1" smtClean="0">
                <a:solidFill>
                  <a:schemeClr val="tx1"/>
                </a:solidFill>
              </a:rPr>
              <a:t>Shamima</a:t>
            </a:r>
            <a:r>
              <a:rPr lang="en-US" sz="3200" b="1" dirty="0" smtClean="0">
                <a:solidFill>
                  <a:schemeClr val="tx1"/>
                </a:solidFill>
              </a:rPr>
              <a:t>. Now write a dialogue between you your cousin about what you want to be.</a:t>
            </a:r>
            <a:endParaRPr lang="en-US" sz="3200" dirty="0">
              <a:solidFill>
                <a:schemeClr val="tx1"/>
              </a:solidFill>
            </a:endParaRPr>
          </a:p>
        </p:txBody>
      </p:sp>
    </p:spTree>
    <p:extLst>
      <p:ext uri="{BB962C8B-B14F-4D97-AF65-F5344CB8AC3E}">
        <p14:creationId xmlns:p14="http://schemas.microsoft.com/office/powerpoint/2010/main" val="1718596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8608" r="26015" b="8502"/>
          <a:stretch/>
        </p:blipFill>
        <p:spPr>
          <a:xfrm>
            <a:off x="6781800" y="152400"/>
            <a:ext cx="2220414" cy="2918113"/>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flipH="1">
            <a:off x="228599" y="152400"/>
            <a:ext cx="2270517" cy="3139138"/>
          </a:xfrm>
          <a:prstGeom prst="rect">
            <a:avLst/>
          </a:prstGeom>
        </p:spPr>
      </p:pic>
      <p:sp>
        <p:nvSpPr>
          <p:cNvPr id="7" name="Rounded Rectangular Callout 6"/>
          <p:cNvSpPr/>
          <p:nvPr/>
        </p:nvSpPr>
        <p:spPr>
          <a:xfrm>
            <a:off x="3048000" y="1078056"/>
            <a:ext cx="3286991" cy="1066800"/>
          </a:xfrm>
          <a:prstGeom prst="wedgeRoundRectCallout">
            <a:avLst>
              <a:gd name="adj1" fmla="val 75279"/>
              <a:gd name="adj2" fmla="val 2780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solidFill>
                  <a:schemeClr val="tx1"/>
                </a:solidFill>
              </a:rPr>
              <a:t>I want to be a Fashion designer.</a:t>
            </a:r>
            <a:endParaRPr lang="en-US" sz="2800" b="1" dirty="0">
              <a:solidFill>
                <a:schemeClr val="tx1"/>
              </a:solidFill>
            </a:endParaRPr>
          </a:p>
        </p:txBody>
      </p:sp>
      <p:sp>
        <p:nvSpPr>
          <p:cNvPr id="8" name="Rounded Rectangular Callout 7"/>
          <p:cNvSpPr/>
          <p:nvPr/>
        </p:nvSpPr>
        <p:spPr>
          <a:xfrm>
            <a:off x="3179618" y="2758138"/>
            <a:ext cx="3286991" cy="1066800"/>
          </a:xfrm>
          <a:prstGeom prst="wedgeRoundRectCallout">
            <a:avLst>
              <a:gd name="adj1" fmla="val -81517"/>
              <a:gd name="adj2" fmla="val -5531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solidFill>
                  <a:schemeClr val="tx1"/>
                </a:solidFill>
              </a:rPr>
              <a:t>I want to be a Lawyer.</a:t>
            </a:r>
            <a:endParaRPr lang="en-US" sz="2800" b="1" dirty="0">
              <a:solidFill>
                <a:schemeClr val="tx1"/>
              </a:solidFill>
            </a:endParaRPr>
          </a:p>
        </p:txBody>
      </p:sp>
      <p:sp>
        <p:nvSpPr>
          <p:cNvPr id="9" name="Rounded Rectangular Callout 8"/>
          <p:cNvSpPr/>
          <p:nvPr/>
        </p:nvSpPr>
        <p:spPr>
          <a:xfrm>
            <a:off x="3219551" y="3733800"/>
            <a:ext cx="3286991" cy="1066800"/>
          </a:xfrm>
          <a:prstGeom prst="wedgeRoundRectCallout">
            <a:avLst>
              <a:gd name="adj1" fmla="val -85310"/>
              <a:gd name="adj2" fmla="val -14882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solidFill>
                  <a:schemeClr val="tx1"/>
                </a:solidFill>
              </a:rPr>
              <a:t>What about all of you?</a:t>
            </a:r>
            <a:endParaRPr lang="en-US" sz="2800" b="1" dirty="0">
              <a:solidFill>
                <a:schemeClr val="tx1"/>
              </a:solidFill>
            </a:endParaRPr>
          </a:p>
        </p:txBody>
      </p:sp>
      <p:sp>
        <p:nvSpPr>
          <p:cNvPr id="10" name="Rounded Rectangular Callout 9"/>
          <p:cNvSpPr/>
          <p:nvPr/>
        </p:nvSpPr>
        <p:spPr>
          <a:xfrm>
            <a:off x="2533752" y="3291538"/>
            <a:ext cx="3972790" cy="1613620"/>
          </a:xfrm>
          <a:prstGeom prst="wedgeRoundRectCallout">
            <a:avLst>
              <a:gd name="adj1" fmla="val 66561"/>
              <a:gd name="adj2" fmla="val -13876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solidFill>
                  <a:schemeClr val="tx1"/>
                </a:solidFill>
              </a:rPr>
              <a:t>Fix it. It will help you to become a successful person.</a:t>
            </a:r>
            <a:endParaRPr lang="en-US" sz="2800" b="1" dirty="0">
              <a:solidFill>
                <a:schemeClr val="tx1"/>
              </a:solidFill>
            </a:endParaRPr>
          </a:p>
        </p:txBody>
      </p:sp>
      <p:sp>
        <p:nvSpPr>
          <p:cNvPr id="11" name="TextBox 10"/>
          <p:cNvSpPr txBox="1"/>
          <p:nvPr/>
        </p:nvSpPr>
        <p:spPr>
          <a:xfrm>
            <a:off x="2533752" y="3851701"/>
            <a:ext cx="4042063" cy="830997"/>
          </a:xfrm>
          <a:prstGeom prst="rect">
            <a:avLst/>
          </a:prstGeom>
          <a:noFill/>
          <a:ln>
            <a:noFill/>
          </a:ln>
        </p:spPr>
        <p:txBody>
          <a:bodyPr wrap="square" rtlCol="0">
            <a:spAutoFit/>
          </a:bodyPr>
          <a:lstStyle/>
          <a:p>
            <a:pPr algn="ctr"/>
            <a:r>
              <a:rPr lang="en-US" sz="4800" b="1" dirty="0" smtClean="0"/>
              <a:t>Thank you all</a:t>
            </a:r>
            <a:endParaRPr lang="en-US" sz="4800" b="1" dirty="0"/>
          </a:p>
        </p:txBody>
      </p:sp>
    </p:spTree>
    <p:extLst>
      <p:ext uri="{BB962C8B-B14F-4D97-AF65-F5344CB8AC3E}">
        <p14:creationId xmlns:p14="http://schemas.microsoft.com/office/powerpoint/2010/main" val="36418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xit" presetSubtype="0" fill="hold" grpId="1" nodeType="afterEffect">
                                  <p:stCondLst>
                                    <p:cond delay="100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0" presetClass="exit" presetSubtype="0" fill="hold" grpId="1" nodeType="afterEffect">
                                  <p:stCondLst>
                                    <p:cond delay="150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0"/>
                            </p:stCondLst>
                            <p:childTnLst>
                              <p:par>
                                <p:cTn id="25" presetID="10" presetClass="exit" presetSubtype="0" fill="hold" grpId="1" nodeType="afterEffect">
                                  <p:stCondLst>
                                    <p:cond delay="150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7500"/>
                            </p:stCondLst>
                            <p:childTnLst>
                              <p:par>
                                <p:cTn id="33" presetID="10" presetClass="exit" presetSubtype="0" fill="hold" grpId="1" nodeType="afterEffect">
                                  <p:stCondLst>
                                    <p:cond delay="250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par>
                          <p:cTn id="36" fill="hold">
                            <p:stCondLst>
                              <p:cond delay="10500"/>
                            </p:stCondLst>
                            <p:childTnLst>
                              <p:par>
                                <p:cTn id="37" presetID="25"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819400"/>
            <a:ext cx="7924800" cy="3046988"/>
          </a:xfrm>
          <a:prstGeom prst="rect">
            <a:avLst/>
          </a:prstGeom>
          <a:noFill/>
          <a:ln>
            <a:solidFill>
              <a:schemeClr val="tx1"/>
            </a:solidFill>
          </a:ln>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And the editors panel:</a:t>
            </a:r>
            <a:r>
              <a:rPr lang="en-US" sz="2400" b="1" dirty="0" smtClean="0">
                <a:latin typeface="Times New Roman" panose="02020603050405020304" pitchFamily="18" charset="0"/>
                <a:cs typeface="Times New Roman" panose="02020603050405020304" pitchFamily="18" charset="0"/>
              </a:rPr>
              <a:t> Ranjit </a:t>
            </a:r>
            <a:r>
              <a:rPr lang="en-US" sz="2400" b="1" dirty="0">
                <a:latin typeface="Times New Roman" panose="02020603050405020304" pitchFamily="18" charset="0"/>
                <a:cs typeface="Times New Roman" panose="02020603050405020304" pitchFamily="18" charset="0"/>
              </a:rPr>
              <a:t>Poddar, </a:t>
            </a:r>
            <a:r>
              <a:rPr lang="en-US" sz="2400" b="1" dirty="0" smtClean="0">
                <a:latin typeface="Times New Roman" panose="02020603050405020304" pitchFamily="18" charset="0"/>
                <a:cs typeface="Times New Roman" panose="02020603050405020304" pitchFamily="18" charset="0"/>
              </a:rPr>
              <a:t>Associate Professor (English) TTC</a:t>
            </a:r>
            <a:r>
              <a:rPr lang="en-US" sz="2400" b="1" dirty="0">
                <a:latin typeface="Times New Roman" panose="02020603050405020304" pitchFamily="18" charset="0"/>
                <a:cs typeface="Times New Roman" panose="02020603050405020304" pitchFamily="18" charset="0"/>
              </a:rPr>
              <a:t>, Dhaka, </a:t>
            </a:r>
            <a:r>
              <a:rPr lang="en-US" sz="2400" b="1" dirty="0" smtClean="0">
                <a:latin typeface="Times New Roman" panose="02020603050405020304" pitchFamily="18" charset="0"/>
                <a:cs typeface="Times New Roman" panose="02020603050405020304" pitchFamily="18" charset="0"/>
              </a:rPr>
              <a:t>Md. Jahangir Hasan (English), Assistant Professor TTC, Rangpur and Urmila Khaled Assistant </a:t>
            </a:r>
            <a:r>
              <a:rPr lang="en-US" sz="2400" b="1" dirty="0">
                <a:latin typeface="Times New Roman" panose="02020603050405020304" pitchFamily="18" charset="0"/>
                <a:cs typeface="Times New Roman" panose="02020603050405020304" pitchFamily="18" charset="0"/>
              </a:rPr>
              <a:t>Professor (English) TTC, </a:t>
            </a:r>
            <a:r>
              <a:rPr lang="en-US" sz="2400" b="1" dirty="0" smtClean="0">
                <a:latin typeface="Times New Roman" panose="02020603050405020304" pitchFamily="18" charset="0"/>
                <a:cs typeface="Times New Roman" panose="02020603050405020304" pitchFamily="18" charset="0"/>
              </a:rPr>
              <a:t>Dhaka.</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Their </a:t>
            </a:r>
            <a:r>
              <a:rPr lang="en-US" sz="2400" dirty="0">
                <a:latin typeface="Times New Roman" panose="02020603050405020304" pitchFamily="18" charset="0"/>
                <a:cs typeface="Times New Roman" panose="02020603050405020304" pitchFamily="18" charset="0"/>
              </a:rPr>
              <a:t>direction, valuable suggestions and intensive supervision have enriched the model contents.</a:t>
            </a:r>
          </a:p>
          <a:p>
            <a:pPr algn="just"/>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53988" y="726141"/>
            <a:ext cx="5661212" cy="769441"/>
          </a:xfrm>
          <a:prstGeom prst="rect">
            <a:avLst/>
          </a:prstGeom>
          <a:noFill/>
        </p:spPr>
        <p:txBody>
          <a:bodyPr wrap="square" rtlCol="0">
            <a:spAutoFit/>
          </a:bodyPr>
          <a:lstStyle/>
          <a:p>
            <a:pPr algn="ctr"/>
            <a:r>
              <a:rPr lang="en-US" sz="4400" b="1" dirty="0" smtClean="0">
                <a:latin typeface="Times New Roman" panose="02020603050405020304" pitchFamily="18" charset="0"/>
                <a:cs typeface="Times New Roman" panose="02020603050405020304" pitchFamily="18" charset="0"/>
              </a:rPr>
              <a:t>Acknowledgement </a:t>
            </a:r>
            <a:endParaRPr lang="en-US" sz="4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85800" y="1915180"/>
            <a:ext cx="7924800" cy="523220"/>
          </a:xfrm>
          <a:prstGeom prst="rect">
            <a:avLst/>
          </a:prstGeom>
          <a:noFill/>
          <a:ln>
            <a:solidFill>
              <a:schemeClr val="tx1"/>
            </a:solidFill>
          </a:ln>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MoE, DSHE, NCTB &amp; A2I respective of officials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934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7070" y="1981200"/>
            <a:ext cx="7543800" cy="287277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Note for the honourable teachers:</a:t>
            </a:r>
          </a:p>
          <a:p>
            <a:pPr algn="ctr"/>
            <a:r>
              <a:rPr lang="en-US" sz="2800" b="1" dirty="0" smtClean="0">
                <a:solidFill>
                  <a:srgbClr val="00B050"/>
                </a:solidFill>
              </a:rPr>
              <a:t>The </a:t>
            </a:r>
            <a:r>
              <a:rPr lang="en-US" sz="2800" b="1" dirty="0" smtClean="0">
                <a:solidFill>
                  <a:srgbClr val="00B050"/>
                </a:solidFill>
              </a:rPr>
              <a:t>subject teachers are requested to read the notes given below the slides.</a:t>
            </a:r>
            <a:endParaRPr lang="en-US" sz="2800" b="1" dirty="0">
              <a:solidFill>
                <a:srgbClr val="00B050"/>
              </a:solidFill>
            </a:endParaRPr>
          </a:p>
          <a:p>
            <a:pPr algn="ctr"/>
            <a:r>
              <a:rPr lang="en-US" sz="2800" b="1" dirty="0">
                <a:solidFill>
                  <a:schemeClr val="tx1"/>
                </a:solidFill>
              </a:rPr>
              <a:t>N</a:t>
            </a:r>
            <a:r>
              <a:rPr lang="en-US" sz="2800" b="1" dirty="0" smtClean="0">
                <a:solidFill>
                  <a:schemeClr val="tx1"/>
                </a:solidFill>
              </a:rPr>
              <a:t>otes are given bellow the slide no</a:t>
            </a:r>
            <a:r>
              <a:rPr lang="en-US" sz="2800" b="1" dirty="0" smtClean="0">
                <a:solidFill>
                  <a:schemeClr val="tx1"/>
                </a:solidFill>
              </a:rPr>
              <a:t>. </a:t>
            </a:r>
            <a:r>
              <a:rPr lang="en-US" sz="2800" b="1" dirty="0" smtClean="0">
                <a:solidFill>
                  <a:schemeClr val="tx1"/>
                </a:solidFill>
              </a:rPr>
              <a:t>7, 8, 9, </a:t>
            </a:r>
            <a:r>
              <a:rPr lang="en-US" sz="2800" b="1" dirty="0" smtClean="0">
                <a:solidFill>
                  <a:schemeClr val="tx1"/>
                </a:solidFill>
              </a:rPr>
              <a:t>11, 14, </a:t>
            </a:r>
            <a:r>
              <a:rPr lang="en-US" sz="2800" b="1" smtClean="0">
                <a:solidFill>
                  <a:schemeClr val="tx1"/>
                </a:solidFill>
              </a:rPr>
              <a:t>and </a:t>
            </a:r>
            <a:r>
              <a:rPr lang="en-US" sz="2800" b="1" smtClean="0">
                <a:solidFill>
                  <a:schemeClr val="tx1"/>
                </a:solidFill>
              </a:rPr>
              <a:t>15. </a:t>
            </a:r>
            <a:endParaRPr lang="en-US" sz="4000" b="1" dirty="0">
              <a:solidFill>
                <a:schemeClr val="tx1"/>
              </a:solidFill>
            </a:endParaRPr>
          </a:p>
        </p:txBody>
      </p:sp>
    </p:spTree>
    <p:extLst>
      <p:ext uri="{BB962C8B-B14F-4D97-AF65-F5344CB8AC3E}">
        <p14:creationId xmlns:p14="http://schemas.microsoft.com/office/powerpoint/2010/main" val="98858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925" y="4470737"/>
            <a:ext cx="6309675"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ysClr val="windowText" lastClr="000000"/>
                </a:solidFill>
                <a:effectLst/>
                <a:uLnTx/>
                <a:uFillTx/>
              </a:rPr>
              <a:t>CLASS:      </a:t>
            </a:r>
            <a:r>
              <a:rPr lang="en-US" sz="2800" b="1" i="1" kern="0" dirty="0" smtClean="0">
                <a:solidFill>
                  <a:srgbClr val="0070C0"/>
                </a:solidFill>
              </a:rPr>
              <a:t>SEVEN</a:t>
            </a:r>
            <a:endParaRPr kumimoji="0" lang="en-US" sz="2800" b="1" i="1" u="none" strike="noStrike" kern="0" cap="none" spc="0" normalizeH="0" baseline="0" noProof="0" dirty="0" smtClean="0">
              <a:ln>
                <a:noFill/>
              </a:ln>
              <a:solidFill>
                <a:srgbClr val="0070C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rPr>
              <a:t>SUBJECT:   </a:t>
            </a:r>
            <a:r>
              <a:rPr kumimoji="0" lang="en-US" sz="2800" b="1" i="1" u="none" strike="noStrike" kern="0" cap="none" spc="0" normalizeH="0" baseline="0" noProof="0" dirty="0" smtClean="0">
                <a:ln>
                  <a:noFill/>
                </a:ln>
                <a:solidFill>
                  <a:srgbClr val="0070C0"/>
                </a:solidFill>
                <a:effectLst/>
                <a:uLnTx/>
                <a:uFillTx/>
              </a:rPr>
              <a:t>ENGLISH FIRST PAPER</a:t>
            </a:r>
          </a:p>
        </p:txBody>
      </p:sp>
      <p:sp>
        <p:nvSpPr>
          <p:cNvPr id="4" name="Rectangle 3"/>
          <p:cNvSpPr/>
          <p:nvPr/>
        </p:nvSpPr>
        <p:spPr>
          <a:xfrm>
            <a:off x="2057401" y="525959"/>
            <a:ext cx="4876800" cy="769441"/>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rPr>
              <a:t>INTRODUCTION</a:t>
            </a:r>
            <a:endParaRPr kumimoji="0" lang="en-US" sz="4400" b="1" i="0" u="none" strike="noStrike" kern="0" cap="none" spc="0" normalizeH="0" baseline="0" noProof="0"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uLnTx/>
              <a:uFillTx/>
            </a:endParaRPr>
          </a:p>
        </p:txBody>
      </p:sp>
      <p:sp>
        <p:nvSpPr>
          <p:cNvPr id="9" name="Rectangle 8"/>
          <p:cNvSpPr/>
          <p:nvPr/>
        </p:nvSpPr>
        <p:spPr>
          <a:xfrm>
            <a:off x="411917" y="1407328"/>
            <a:ext cx="6522283" cy="2555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i="1" kern="0" dirty="0">
                <a:solidFill>
                  <a:sysClr val="windowText" lastClr="000000"/>
                </a:solidFill>
              </a:rPr>
              <a:t> </a:t>
            </a:r>
            <a:r>
              <a:rPr lang="en-US" sz="2400" b="1" i="1" kern="0" dirty="0" smtClean="0">
                <a:solidFill>
                  <a:sysClr val="windowText" lastClr="000000"/>
                </a:solidFill>
              </a:rPr>
              <a:t>    ROUFUN NAHAR</a:t>
            </a:r>
          </a:p>
          <a:p>
            <a:pPr algn="ctr">
              <a:defRPr/>
            </a:pPr>
            <a:r>
              <a:rPr lang="en-US" sz="2400" b="1" i="1" kern="0" dirty="0" smtClean="0">
                <a:solidFill>
                  <a:sysClr val="windowText" lastClr="000000"/>
                </a:solidFill>
              </a:rPr>
              <a:t>                  ASSISTANT TEACHER ( ENGLISH)</a:t>
            </a:r>
          </a:p>
          <a:p>
            <a:pPr lvl="0" algn="ctr">
              <a:defRPr/>
            </a:pPr>
            <a:r>
              <a:rPr lang="en-US" sz="2400" b="1" i="1" kern="0" dirty="0" smtClean="0">
                <a:solidFill>
                  <a:sysClr val="windowText" lastClr="000000"/>
                </a:solidFill>
              </a:rPr>
              <a:t>               MAZIDA GOVT. HIGH SCHOOL</a:t>
            </a:r>
          </a:p>
          <a:p>
            <a:pPr lvl="0" algn="ctr">
              <a:defRPr/>
            </a:pPr>
            <a:r>
              <a:rPr lang="en-US" sz="2400" b="1" i="1" kern="0" dirty="0" smtClean="0">
                <a:solidFill>
                  <a:sysClr val="windowText" lastClr="000000"/>
                </a:solidFill>
              </a:rPr>
              <a:t>       TONGI, GAZIPUR</a:t>
            </a:r>
            <a:endParaRPr lang="en-US" sz="2400" b="1" i="1" kern="0" dirty="0">
              <a:solidFill>
                <a:sysClr val="windowText" lastClr="000000"/>
              </a:solidFill>
            </a:endParaRPr>
          </a:p>
        </p:txBody>
      </p:sp>
      <p:sp>
        <p:nvSpPr>
          <p:cNvPr id="10" name="Rectangle 9"/>
          <p:cNvSpPr/>
          <p:nvPr/>
        </p:nvSpPr>
        <p:spPr>
          <a:xfrm>
            <a:off x="1708619" y="4191000"/>
            <a:ext cx="6673381"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84" y="1407329"/>
            <a:ext cx="1277535" cy="1277535"/>
          </a:xfrm>
          <a:prstGeom prst="rect">
            <a:avLst/>
          </a:prstGeom>
          <a:ln>
            <a:solidFill>
              <a:schemeClr val="tx1"/>
            </a:solidFill>
          </a:ln>
        </p:spPr>
      </p:pic>
    </p:spTree>
    <p:extLst>
      <p:ext uri="{BB962C8B-B14F-4D97-AF65-F5344CB8AC3E}">
        <p14:creationId xmlns:p14="http://schemas.microsoft.com/office/powerpoint/2010/main" val="115587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345" y="3058180"/>
            <a:ext cx="6858000" cy="523220"/>
          </a:xfrm>
          <a:prstGeom prst="rect">
            <a:avLst/>
          </a:prstGeom>
          <a:solidFill>
            <a:schemeClr val="accent1">
              <a:lumMod val="20000"/>
              <a:lumOff val="80000"/>
            </a:schemeClr>
          </a:solidFill>
          <a:ln>
            <a:solidFill>
              <a:schemeClr val="accent3">
                <a:lumMod val="50000"/>
              </a:schemeClr>
            </a:solidFill>
          </a:ln>
        </p:spPr>
        <p:txBody>
          <a:bodyPr wrap="square" rtlCol="0">
            <a:spAutoFit/>
          </a:bodyPr>
          <a:lstStyle/>
          <a:p>
            <a:pPr algn="ctr"/>
            <a:r>
              <a:rPr lang="en-US" sz="2800" b="1" dirty="0" smtClean="0"/>
              <a:t>Can you guess what her profession is? </a:t>
            </a:r>
            <a:endParaRPr lang="en-US" sz="2800" b="1" dirty="0"/>
          </a:p>
        </p:txBody>
      </p:sp>
      <p:sp>
        <p:nvSpPr>
          <p:cNvPr id="2" name="Rectangle 1"/>
          <p:cNvSpPr/>
          <p:nvPr/>
        </p:nvSpPr>
        <p:spPr>
          <a:xfrm>
            <a:off x="858981" y="3823125"/>
            <a:ext cx="1905000" cy="977475"/>
          </a:xfrm>
          <a:prstGeom prst="rect">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Doctor</a:t>
            </a:r>
            <a:endParaRPr lang="en-US" sz="3600" b="1" dirty="0">
              <a:solidFill>
                <a:schemeClr val="tx1"/>
              </a:solidFill>
            </a:endParaRPr>
          </a:p>
        </p:txBody>
      </p:sp>
      <p:sp>
        <p:nvSpPr>
          <p:cNvPr id="10" name="Rectangle 9"/>
          <p:cNvSpPr/>
          <p:nvPr/>
        </p:nvSpPr>
        <p:spPr>
          <a:xfrm>
            <a:off x="3243423" y="3823124"/>
            <a:ext cx="1905000" cy="977475"/>
          </a:xfrm>
          <a:prstGeom prst="rect">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Nurse</a:t>
            </a:r>
            <a:endParaRPr lang="en-US" sz="3600" b="1" dirty="0">
              <a:solidFill>
                <a:schemeClr val="tx1"/>
              </a:solidFill>
            </a:endParaRPr>
          </a:p>
        </p:txBody>
      </p:sp>
      <p:sp>
        <p:nvSpPr>
          <p:cNvPr id="11" name="Rectangle 10"/>
          <p:cNvSpPr/>
          <p:nvPr/>
        </p:nvSpPr>
        <p:spPr>
          <a:xfrm>
            <a:off x="5611090" y="3823123"/>
            <a:ext cx="1981200" cy="977475"/>
          </a:xfrm>
          <a:prstGeom prst="rect">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Engineer</a:t>
            </a:r>
            <a:endParaRPr lang="en-US" sz="3600" b="1" dirty="0">
              <a:solidFill>
                <a:schemeClr val="tx1"/>
              </a:solidFill>
            </a:endParaRPr>
          </a:p>
        </p:txBody>
      </p:sp>
      <p:sp>
        <p:nvSpPr>
          <p:cNvPr id="12" name="Rectangle 11"/>
          <p:cNvSpPr/>
          <p:nvPr/>
        </p:nvSpPr>
        <p:spPr>
          <a:xfrm>
            <a:off x="838200" y="5029200"/>
            <a:ext cx="1981200" cy="977475"/>
          </a:xfrm>
          <a:prstGeom prst="rect">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Teacher</a:t>
            </a:r>
            <a:endParaRPr lang="en-US" sz="3600" b="1" dirty="0">
              <a:solidFill>
                <a:schemeClr val="tx1"/>
              </a:solidFill>
            </a:endParaRPr>
          </a:p>
        </p:txBody>
      </p:sp>
      <p:sp>
        <p:nvSpPr>
          <p:cNvPr id="13" name="Rectangle 12"/>
          <p:cNvSpPr/>
          <p:nvPr/>
        </p:nvSpPr>
        <p:spPr>
          <a:xfrm>
            <a:off x="3224645" y="5029200"/>
            <a:ext cx="2057400" cy="977475"/>
          </a:xfrm>
          <a:prstGeom prst="rect">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Business </a:t>
            </a:r>
            <a:endParaRPr lang="en-US" sz="3600" b="1" dirty="0">
              <a:solidFill>
                <a:schemeClr val="tx1"/>
              </a:solidFill>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6960"/>
            <a:ext cx="3213270" cy="26670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776360" y="5049980"/>
            <a:ext cx="1981200" cy="977475"/>
          </a:xfrm>
          <a:prstGeom prst="rect">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Fashion</a:t>
            </a:r>
          </a:p>
          <a:p>
            <a:pPr algn="ctr"/>
            <a:r>
              <a:rPr lang="en-US" sz="3600" b="1" dirty="0" smtClean="0">
                <a:solidFill>
                  <a:schemeClr val="tx1"/>
                </a:solidFill>
              </a:rPr>
              <a:t>designer</a:t>
            </a:r>
            <a:endParaRPr lang="en-US" sz="3600" b="1" dirty="0">
              <a:solidFill>
                <a:schemeClr val="tx1"/>
              </a:solidFill>
            </a:endParaRPr>
          </a:p>
        </p:txBody>
      </p:sp>
      <p:sp>
        <p:nvSpPr>
          <p:cNvPr id="14" name="Rectangle 13"/>
          <p:cNvSpPr/>
          <p:nvPr/>
        </p:nvSpPr>
        <p:spPr>
          <a:xfrm>
            <a:off x="1452723" y="3061125"/>
            <a:ext cx="5486400" cy="762000"/>
          </a:xfrm>
          <a:prstGeom prst="rect">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She is a teacher.</a:t>
            </a:r>
            <a:endParaRPr lang="en-US" sz="3600" b="1" dirty="0">
              <a:solidFill>
                <a:schemeClr val="tx1"/>
              </a:solidFill>
            </a:endParaRPr>
          </a:p>
        </p:txBody>
      </p:sp>
      <p:sp>
        <p:nvSpPr>
          <p:cNvPr id="15" name="Rectangle 14"/>
          <p:cNvSpPr/>
          <p:nvPr/>
        </p:nvSpPr>
        <p:spPr>
          <a:xfrm>
            <a:off x="606136" y="3941724"/>
            <a:ext cx="7487397" cy="1087476"/>
          </a:xfrm>
          <a:prstGeom prst="rect">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rPr>
              <a:t>Can you tell what she does in school and at her home?</a:t>
            </a:r>
            <a:endParaRPr lang="en-US" sz="3200" b="1" dirty="0">
              <a:solidFill>
                <a:schemeClr val="tx1"/>
              </a:solidFill>
            </a:endParaRPr>
          </a:p>
        </p:txBody>
      </p:sp>
      <p:sp>
        <p:nvSpPr>
          <p:cNvPr id="16" name="Rectangle 15"/>
          <p:cNvSpPr/>
          <p:nvPr/>
        </p:nvSpPr>
        <p:spPr>
          <a:xfrm>
            <a:off x="606136" y="5257800"/>
            <a:ext cx="7487397" cy="1142892"/>
          </a:xfrm>
          <a:prstGeom prst="rect">
            <a:avLst/>
          </a:prstGeom>
          <a:solidFill>
            <a:schemeClr val="bg1">
              <a:lumMod val="8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rPr>
              <a:t>Discuss with your friend what she does in the school and at her house.</a:t>
            </a:r>
            <a:endParaRPr lang="en-US" sz="3200" b="1" dirty="0">
              <a:solidFill>
                <a:schemeClr val="tx1"/>
              </a:solidFill>
            </a:endParaRPr>
          </a:p>
        </p:txBody>
      </p:sp>
    </p:spTree>
    <p:extLst>
      <p:ext uri="{BB962C8B-B14F-4D97-AF65-F5344CB8AC3E}">
        <p14:creationId xmlns:p14="http://schemas.microsoft.com/office/powerpoint/2010/main" val="31382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childTnLst>
                          </p:cTn>
                        </p:par>
                        <p:par>
                          <p:cTn id="56" fill="hold">
                            <p:stCondLst>
                              <p:cond delay="500"/>
                            </p:stCondLst>
                            <p:childTnLst>
                              <p:par>
                                <p:cTn id="57" presetID="10" presetClass="exit" presetSubtype="0" fill="hold" grpId="1" nodeType="afterEffect">
                                  <p:stCondLst>
                                    <p:cond delay="0"/>
                                  </p:stCondLst>
                                  <p:childTnLst>
                                    <p:animEffect transition="out" filter="fade">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25"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6" dur="1000" fill="hold"/>
                                        <p:tgtEl>
                                          <p:spTgt spid="15"/>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15"/>
                                        </p:tgtEl>
                                      </p:cBhvr>
                                    </p:animEffect>
                                  </p:childTnLst>
                                </p:cTn>
                              </p:par>
                            </p:childTnLst>
                          </p:cTn>
                        </p:par>
                        <p:par>
                          <p:cTn id="91" fill="hold">
                            <p:stCondLst>
                              <p:cond delay="1000"/>
                            </p:stCondLst>
                            <p:childTnLst>
                              <p:par>
                                <p:cTn id="92" presetID="25" presetClass="entr" presetSubtype="0"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p:cTn id="9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97" dur="1000" fill="hold"/>
                                        <p:tgtEl>
                                          <p:spTgt spid="16"/>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2" grpId="1" animBg="1"/>
      <p:bldP spid="10" grpId="0" animBg="1"/>
      <p:bldP spid="10" grpId="1" animBg="1"/>
      <p:bldP spid="11" grpId="0" animBg="1"/>
      <p:bldP spid="11" grpId="1" animBg="1"/>
      <p:bldP spid="12" grpId="0" animBg="1"/>
      <p:bldP spid="12" grpId="1" animBg="1"/>
      <p:bldP spid="13" grpId="0" animBg="1"/>
      <p:bldP spid="13" grpId="1" animBg="1"/>
      <p:bldP spid="9" grpId="0" animBg="1"/>
      <p:bldP spid="9" grpId="1"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2319" y="1551387"/>
            <a:ext cx="4953000" cy="646331"/>
          </a:xfrm>
          <a:prstGeom prst="rect">
            <a:avLst/>
          </a:prstGeom>
          <a:noFill/>
          <a:ln>
            <a:noFill/>
          </a:ln>
        </p:spPr>
        <p:txBody>
          <a:bodyPr wrap="square" rtlCol="0">
            <a:spAutoFit/>
          </a:bodyPr>
          <a:lstStyle/>
          <a:p>
            <a:pPr algn="ctr"/>
            <a:r>
              <a:rPr lang="en-US" sz="3600" b="1" dirty="0" smtClean="0"/>
              <a:t>Today our topic </a:t>
            </a:r>
            <a:endParaRPr lang="en-US" sz="3600" b="1" dirty="0"/>
          </a:p>
        </p:txBody>
      </p:sp>
      <p:sp>
        <p:nvSpPr>
          <p:cNvPr id="3" name="Rectangle 2"/>
          <p:cNvSpPr/>
          <p:nvPr/>
        </p:nvSpPr>
        <p:spPr>
          <a:xfrm>
            <a:off x="1922319" y="2667000"/>
            <a:ext cx="4953000" cy="1219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A Teacher(2)</a:t>
            </a:r>
            <a:endParaRPr lang="en-US" sz="4000" b="1" dirty="0">
              <a:solidFill>
                <a:schemeClr val="tx1"/>
              </a:solidFill>
            </a:endParaRPr>
          </a:p>
        </p:txBody>
      </p:sp>
      <p:sp>
        <p:nvSpPr>
          <p:cNvPr id="4" name="Rectangle 3"/>
          <p:cNvSpPr/>
          <p:nvPr/>
        </p:nvSpPr>
        <p:spPr>
          <a:xfrm>
            <a:off x="2971800" y="4038600"/>
            <a:ext cx="28956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kern="0" dirty="0">
                <a:solidFill>
                  <a:schemeClr val="tx1"/>
                </a:solidFill>
              </a:rPr>
              <a:t>UNIT: </a:t>
            </a:r>
            <a:r>
              <a:rPr lang="en-US" sz="2800" b="1" i="1" kern="0" dirty="0">
                <a:solidFill>
                  <a:schemeClr val="tx1"/>
                </a:solidFill>
              </a:rPr>
              <a:t>        </a:t>
            </a:r>
            <a:r>
              <a:rPr lang="en-US" sz="2800" b="1" i="1" kern="0" dirty="0" smtClean="0">
                <a:solidFill>
                  <a:schemeClr val="tx1"/>
                </a:solidFill>
              </a:rPr>
              <a:t>Four </a:t>
            </a:r>
            <a:endParaRPr lang="en-US" sz="2800" b="1" i="1" kern="0" dirty="0">
              <a:solidFill>
                <a:schemeClr val="tx1"/>
              </a:solidFill>
            </a:endParaRPr>
          </a:p>
          <a:p>
            <a:pPr lvl="0">
              <a:defRPr/>
            </a:pPr>
            <a:r>
              <a:rPr lang="en-US" sz="2800" b="1" kern="0" dirty="0">
                <a:solidFill>
                  <a:schemeClr val="tx1"/>
                </a:solidFill>
              </a:rPr>
              <a:t>LESSON:    </a:t>
            </a:r>
            <a:r>
              <a:rPr lang="en-US" sz="2800" b="1" i="1" kern="0" dirty="0">
                <a:solidFill>
                  <a:schemeClr val="tx1"/>
                </a:solidFill>
              </a:rPr>
              <a:t>2</a:t>
            </a:r>
            <a:endParaRPr lang="en-US" sz="2800" b="1" kern="0" dirty="0">
              <a:solidFill>
                <a:schemeClr val="tx1"/>
              </a:solidFill>
            </a:endParaRPr>
          </a:p>
        </p:txBody>
      </p:sp>
    </p:spTree>
    <p:extLst>
      <p:ext uri="{BB962C8B-B14F-4D97-AF65-F5344CB8AC3E}">
        <p14:creationId xmlns:p14="http://schemas.microsoft.com/office/powerpoint/2010/main" val="333720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4173" y="2275344"/>
            <a:ext cx="7086600" cy="3539430"/>
          </a:xfrm>
          <a:prstGeom prst="rect">
            <a:avLst/>
          </a:prstGeom>
          <a:solidFill>
            <a:schemeClr val="accent3">
              <a:lumMod val="40000"/>
              <a:lumOff val="60000"/>
            </a:schemeClr>
          </a:solidFill>
          <a:ln>
            <a:solidFill>
              <a:schemeClr val="tx1"/>
            </a:solidFill>
          </a:ln>
        </p:spPr>
        <p:txBody>
          <a:bodyPr wrap="square" rtlCol="0">
            <a:spAutoFit/>
          </a:bodyPr>
          <a:lstStyle/>
          <a:p>
            <a:r>
              <a:rPr lang="en-US" sz="2800" dirty="0"/>
              <a:t>By the end of the lesson the students will be able to</a:t>
            </a:r>
          </a:p>
          <a:p>
            <a:pPr marL="457200" indent="-457200">
              <a:buFont typeface="Arial" charset="0"/>
              <a:buChar char="•"/>
            </a:pPr>
            <a:r>
              <a:rPr lang="en-US" sz="2800" dirty="0"/>
              <a:t>Ask and answer questions. </a:t>
            </a:r>
            <a:endParaRPr lang="en-US" sz="2800" dirty="0" smtClean="0"/>
          </a:p>
          <a:p>
            <a:pPr marL="457200" indent="-457200">
              <a:buFont typeface="Arial" charset="0"/>
              <a:buChar char="•"/>
            </a:pPr>
            <a:r>
              <a:rPr lang="en-US" sz="2800" dirty="0" smtClean="0"/>
              <a:t>Read and understand text.</a:t>
            </a:r>
          </a:p>
          <a:p>
            <a:pPr marL="457200" indent="-457200">
              <a:buFont typeface="Arial" charset="0"/>
              <a:buChar char="•"/>
            </a:pPr>
            <a:r>
              <a:rPr lang="en-US" sz="2800" dirty="0" smtClean="0"/>
              <a:t>Talk about people. </a:t>
            </a:r>
          </a:p>
          <a:p>
            <a:pPr marL="457200" indent="-457200">
              <a:buFont typeface="Arial" charset="0"/>
              <a:buChar char="•"/>
            </a:pPr>
            <a:r>
              <a:rPr lang="en-US" sz="2800" dirty="0" smtClean="0"/>
              <a:t>Fill in the gaps.</a:t>
            </a:r>
            <a:endParaRPr lang="en-US" sz="2800" dirty="0"/>
          </a:p>
          <a:p>
            <a:pPr marL="457200" indent="-457200">
              <a:buFont typeface="Arial" charset="0"/>
              <a:buChar char="•"/>
            </a:pPr>
            <a:r>
              <a:rPr lang="en-US" sz="2800" dirty="0" smtClean="0"/>
              <a:t>Tell the meaning of some key words from inference.  </a:t>
            </a:r>
            <a:endParaRPr lang="en-US" sz="2800" dirty="0"/>
          </a:p>
        </p:txBody>
      </p:sp>
      <p:sp>
        <p:nvSpPr>
          <p:cNvPr id="6" name="TextBox 5"/>
          <p:cNvSpPr txBox="1"/>
          <p:nvPr/>
        </p:nvSpPr>
        <p:spPr>
          <a:xfrm>
            <a:off x="1160317" y="1015425"/>
            <a:ext cx="7100455" cy="584775"/>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pPr algn="ctr"/>
            <a:r>
              <a:rPr lang="en-US" sz="3200" b="1" dirty="0" smtClean="0"/>
              <a:t>LEARNING OUTCOMES </a:t>
            </a:r>
            <a:r>
              <a:rPr lang="en-US" sz="3200" b="1" dirty="0"/>
              <a:t>OF THE LESSON</a:t>
            </a:r>
          </a:p>
        </p:txBody>
      </p:sp>
    </p:spTree>
    <p:extLst>
      <p:ext uri="{BB962C8B-B14F-4D97-AF65-F5344CB8AC3E}">
        <p14:creationId xmlns:p14="http://schemas.microsoft.com/office/powerpoint/2010/main" val="24037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2" y="1371600"/>
            <a:ext cx="3126188" cy="26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2" y="4024685"/>
            <a:ext cx="3181847" cy="271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1" y="1371600"/>
            <a:ext cx="3276599" cy="53711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19600" y="4024685"/>
            <a:ext cx="3581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She is teaching.</a:t>
            </a:r>
            <a:endParaRPr lang="en-US" sz="3600" b="1" dirty="0">
              <a:solidFill>
                <a:schemeClr val="tx1"/>
              </a:solidFill>
            </a:endParaRPr>
          </a:p>
        </p:txBody>
      </p:sp>
      <p:sp>
        <p:nvSpPr>
          <p:cNvPr id="6" name="TextBox 5"/>
          <p:cNvSpPr txBox="1"/>
          <p:nvPr/>
        </p:nvSpPr>
        <p:spPr>
          <a:xfrm>
            <a:off x="824345" y="111205"/>
            <a:ext cx="6858000" cy="523220"/>
          </a:xfrm>
          <a:prstGeom prst="rect">
            <a:avLst/>
          </a:prstGeom>
          <a:noFill/>
          <a:ln>
            <a:noFill/>
          </a:ln>
        </p:spPr>
        <p:txBody>
          <a:bodyPr wrap="square" rtlCol="0">
            <a:spAutoFit/>
          </a:bodyPr>
          <a:lstStyle/>
          <a:p>
            <a:pPr algn="ctr"/>
            <a:r>
              <a:rPr lang="en-US" sz="2800" b="1" dirty="0" smtClean="0"/>
              <a:t>Ask your friend</a:t>
            </a:r>
            <a:r>
              <a:rPr lang="en-US" sz="2800" b="1" dirty="0"/>
              <a:t> </a:t>
            </a:r>
            <a:r>
              <a:rPr lang="en-US" sz="2800" b="1" dirty="0" smtClean="0"/>
              <a:t>the following question. </a:t>
            </a:r>
            <a:endParaRPr lang="en-US" sz="2800" b="1" dirty="0"/>
          </a:p>
        </p:txBody>
      </p:sp>
      <p:sp>
        <p:nvSpPr>
          <p:cNvPr id="7" name="TextBox 6"/>
          <p:cNvSpPr txBox="1"/>
          <p:nvPr/>
        </p:nvSpPr>
        <p:spPr>
          <a:xfrm>
            <a:off x="1905000" y="634425"/>
            <a:ext cx="4305300" cy="584775"/>
          </a:xfrm>
          <a:prstGeom prst="rect">
            <a:avLst/>
          </a:prstGeom>
          <a:noFill/>
          <a:ln>
            <a:noFill/>
          </a:ln>
        </p:spPr>
        <p:txBody>
          <a:bodyPr wrap="square" rtlCol="0">
            <a:spAutoFit/>
          </a:bodyPr>
          <a:lstStyle/>
          <a:p>
            <a:pPr algn="ctr"/>
            <a:r>
              <a:rPr lang="en-US" sz="3200" b="1" dirty="0" smtClean="0"/>
              <a:t>What is she doing? </a:t>
            </a:r>
            <a:endParaRPr lang="en-US" sz="3200" b="1" dirty="0"/>
          </a:p>
        </p:txBody>
      </p:sp>
    </p:spTree>
    <p:extLst>
      <p:ext uri="{BB962C8B-B14F-4D97-AF65-F5344CB8AC3E}">
        <p14:creationId xmlns:p14="http://schemas.microsoft.com/office/powerpoint/2010/main" val="18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500"/>
                                        <p:tgtEl>
                                          <p:spTgt spid="102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0847"/>
          <a:stretch/>
        </p:blipFill>
        <p:spPr bwMode="auto">
          <a:xfrm>
            <a:off x="2937027" y="1708872"/>
            <a:ext cx="2854173" cy="59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4481"/>
          <a:stretch/>
        </p:blipFill>
        <p:spPr bwMode="auto">
          <a:xfrm>
            <a:off x="2895191" y="2308514"/>
            <a:ext cx="2702045" cy="59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40928"/>
          <a:stretch/>
        </p:blipFill>
        <p:spPr bwMode="auto">
          <a:xfrm>
            <a:off x="2916245" y="2870055"/>
            <a:ext cx="2874955" cy="59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r="40928"/>
          <a:stretch/>
        </p:blipFill>
        <p:spPr bwMode="auto">
          <a:xfrm>
            <a:off x="2916245" y="3449349"/>
            <a:ext cx="2874955" cy="59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r="41989"/>
          <a:stretch/>
        </p:blipFill>
        <p:spPr bwMode="auto">
          <a:xfrm>
            <a:off x="2967883" y="3972358"/>
            <a:ext cx="2823317" cy="59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37027" y="1708872"/>
            <a:ext cx="2854173" cy="2863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7459" y="4910353"/>
            <a:ext cx="7086600" cy="985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She is talking to the students.</a:t>
            </a:r>
            <a:endParaRPr lang="en-US" sz="3600" b="1" dirty="0">
              <a:solidFill>
                <a:schemeClr val="tx1"/>
              </a:solidFill>
            </a:endParaRPr>
          </a:p>
        </p:txBody>
      </p:sp>
      <p:sp>
        <p:nvSpPr>
          <p:cNvPr id="11" name="TextBox 10"/>
          <p:cNvSpPr txBox="1"/>
          <p:nvPr/>
        </p:nvSpPr>
        <p:spPr>
          <a:xfrm>
            <a:off x="1828799" y="914400"/>
            <a:ext cx="5105401" cy="584775"/>
          </a:xfrm>
          <a:prstGeom prst="rect">
            <a:avLst/>
          </a:prstGeom>
          <a:noFill/>
          <a:ln>
            <a:noFill/>
          </a:ln>
        </p:spPr>
        <p:txBody>
          <a:bodyPr wrap="square" rtlCol="0">
            <a:spAutoFit/>
          </a:bodyPr>
          <a:lstStyle/>
          <a:p>
            <a:pPr algn="ctr"/>
            <a:r>
              <a:rPr lang="en-US" sz="3200" b="1" dirty="0" smtClean="0"/>
              <a:t>What is she doing? </a:t>
            </a:r>
            <a:endParaRPr lang="en-US" sz="3200" b="1" dirty="0"/>
          </a:p>
        </p:txBody>
      </p:sp>
      <p:sp>
        <p:nvSpPr>
          <p:cNvPr id="12" name="TextBox 11"/>
          <p:cNvSpPr txBox="1"/>
          <p:nvPr/>
        </p:nvSpPr>
        <p:spPr>
          <a:xfrm>
            <a:off x="824345" y="152400"/>
            <a:ext cx="6858000" cy="523220"/>
          </a:xfrm>
          <a:prstGeom prst="rect">
            <a:avLst/>
          </a:prstGeom>
          <a:noFill/>
          <a:ln>
            <a:noFill/>
          </a:ln>
        </p:spPr>
        <p:txBody>
          <a:bodyPr wrap="square" rtlCol="0">
            <a:spAutoFit/>
          </a:bodyPr>
          <a:lstStyle/>
          <a:p>
            <a:pPr algn="ctr"/>
            <a:r>
              <a:rPr lang="en-US" sz="2800" b="1" dirty="0" smtClean="0"/>
              <a:t>Ask your friend</a:t>
            </a:r>
            <a:r>
              <a:rPr lang="en-US" sz="2800" b="1" dirty="0"/>
              <a:t> </a:t>
            </a:r>
            <a:r>
              <a:rPr lang="en-US" sz="2800" b="1" dirty="0" smtClean="0"/>
              <a:t>the following question. </a:t>
            </a:r>
            <a:endParaRPr lang="en-US" sz="2800" b="1" dirty="0"/>
          </a:p>
        </p:txBody>
      </p:sp>
    </p:spTree>
    <p:extLst>
      <p:ext uri="{BB962C8B-B14F-4D97-AF65-F5344CB8AC3E}">
        <p14:creationId xmlns:p14="http://schemas.microsoft.com/office/powerpoint/2010/main" val="260190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784" y="1752492"/>
            <a:ext cx="3460879" cy="219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51929"/>
            <a:ext cx="3638774" cy="229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1752492"/>
            <a:ext cx="3728800" cy="44959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6801" y="2966564"/>
            <a:ext cx="34290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rPr>
              <a:t>She is doing her household work/She is making bread.</a:t>
            </a:r>
            <a:endParaRPr lang="en-US" sz="3200" b="1" dirty="0">
              <a:solidFill>
                <a:schemeClr val="tx1"/>
              </a:solidFill>
            </a:endParaRPr>
          </a:p>
        </p:txBody>
      </p:sp>
      <p:sp>
        <p:nvSpPr>
          <p:cNvPr id="10" name="TextBox 9"/>
          <p:cNvSpPr txBox="1"/>
          <p:nvPr/>
        </p:nvSpPr>
        <p:spPr>
          <a:xfrm>
            <a:off x="2133600" y="838200"/>
            <a:ext cx="4457701" cy="584775"/>
          </a:xfrm>
          <a:prstGeom prst="rect">
            <a:avLst/>
          </a:prstGeom>
          <a:noFill/>
          <a:ln>
            <a:noFill/>
          </a:ln>
        </p:spPr>
        <p:txBody>
          <a:bodyPr wrap="square" rtlCol="0">
            <a:spAutoFit/>
          </a:bodyPr>
          <a:lstStyle/>
          <a:p>
            <a:pPr algn="ctr"/>
            <a:r>
              <a:rPr lang="en-US" sz="3200" b="1" dirty="0" smtClean="0"/>
              <a:t>What is she doing? </a:t>
            </a:r>
            <a:endParaRPr lang="en-US" sz="3200" b="1" dirty="0"/>
          </a:p>
        </p:txBody>
      </p:sp>
      <p:sp>
        <p:nvSpPr>
          <p:cNvPr id="11" name="TextBox 10"/>
          <p:cNvSpPr txBox="1"/>
          <p:nvPr/>
        </p:nvSpPr>
        <p:spPr>
          <a:xfrm>
            <a:off x="824345" y="152400"/>
            <a:ext cx="6858000" cy="523220"/>
          </a:xfrm>
          <a:prstGeom prst="rect">
            <a:avLst/>
          </a:prstGeom>
          <a:noFill/>
          <a:ln>
            <a:noFill/>
          </a:ln>
        </p:spPr>
        <p:txBody>
          <a:bodyPr wrap="square" rtlCol="0">
            <a:spAutoFit/>
          </a:bodyPr>
          <a:lstStyle/>
          <a:p>
            <a:pPr algn="ctr"/>
            <a:r>
              <a:rPr lang="en-US" sz="2800" b="1" dirty="0" smtClean="0"/>
              <a:t>Ask your friend</a:t>
            </a:r>
            <a:r>
              <a:rPr lang="en-US" sz="2800" b="1" dirty="0"/>
              <a:t> </a:t>
            </a:r>
            <a:r>
              <a:rPr lang="en-US" sz="2800" b="1" dirty="0" smtClean="0"/>
              <a:t>the following question. </a:t>
            </a:r>
            <a:endParaRPr lang="en-US" sz="2800" b="1" dirty="0"/>
          </a:p>
        </p:txBody>
      </p:sp>
    </p:spTree>
    <p:extLst>
      <p:ext uri="{BB962C8B-B14F-4D97-AF65-F5344CB8AC3E}">
        <p14:creationId xmlns:p14="http://schemas.microsoft.com/office/powerpoint/2010/main" val="347725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2239</TotalTime>
  <Words>919</Words>
  <Application>Microsoft Office PowerPoint</Application>
  <PresentationFormat>On-screen Show (4:3)</PresentationFormat>
  <Paragraphs>125</Paragraphs>
  <Slides>19</Slides>
  <Notes>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NewsPrint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273</cp:revision>
  <dcterms:created xsi:type="dcterms:W3CDTF">2006-08-16T00:00:00Z</dcterms:created>
  <dcterms:modified xsi:type="dcterms:W3CDTF">2015-06-24T08:00:34Z</dcterms:modified>
</cp:coreProperties>
</file>